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5"/>
  </p:notesMasterIdLst>
  <p:handoutMasterIdLst>
    <p:handoutMasterId r:id="rId36"/>
  </p:handoutMasterIdLst>
  <p:sldIdLst>
    <p:sldId id="646" r:id="rId2"/>
    <p:sldId id="647" r:id="rId3"/>
    <p:sldId id="453" r:id="rId4"/>
    <p:sldId id="649" r:id="rId5"/>
    <p:sldId id="452" r:id="rId6"/>
    <p:sldId id="448" r:id="rId7"/>
    <p:sldId id="447" r:id="rId8"/>
    <p:sldId id="446" r:id="rId9"/>
    <p:sldId id="458" r:id="rId10"/>
    <p:sldId id="459" r:id="rId11"/>
    <p:sldId id="652" r:id="rId12"/>
    <p:sldId id="457" r:id="rId13"/>
    <p:sldId id="462" r:id="rId14"/>
    <p:sldId id="461" r:id="rId15"/>
    <p:sldId id="651" r:id="rId16"/>
    <p:sldId id="653" r:id="rId17"/>
    <p:sldId id="463" r:id="rId18"/>
    <p:sldId id="655" r:id="rId19"/>
    <p:sldId id="657" r:id="rId20"/>
    <p:sldId id="259" r:id="rId21"/>
    <p:sldId id="260" r:id="rId22"/>
    <p:sldId id="265" r:id="rId23"/>
    <p:sldId id="266" r:id="rId24"/>
    <p:sldId id="267" r:id="rId25"/>
    <p:sldId id="268" r:id="rId26"/>
    <p:sldId id="269" r:id="rId27"/>
    <p:sldId id="270" r:id="rId28"/>
    <p:sldId id="271" r:id="rId29"/>
    <p:sldId id="272" r:id="rId30"/>
    <p:sldId id="273" r:id="rId31"/>
    <p:sldId id="274" r:id="rId32"/>
    <p:sldId id="275" r:id="rId33"/>
    <p:sldId id="654" r:id="rId34"/>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9276C0-5134-29C4-62C4-235A5768DF5E}" name="Marsha Schiszik" initials="MS" userId="S::schismjeup@doj.state.wi.us::0f08b6c4-99c4-4f85-ba8a-34b02bd9c90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a:srgbClr val="EA0000"/>
    <a:srgbClr val="47B4B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5013" autoAdjust="0"/>
  </p:normalViewPr>
  <p:slideViewPr>
    <p:cSldViewPr>
      <p:cViewPr varScale="1">
        <p:scale>
          <a:sx n="97" d="100"/>
          <a:sy n="97" d="100"/>
        </p:scale>
        <p:origin x="20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FF1FF8-02C2-45CE-AE05-0F7A13D41A0B}"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FF498216-35A3-42D6-A94F-434DBEBE36FC}">
      <dgm:prSet/>
      <dgm:spPr/>
      <dgm:t>
        <a:bodyPr/>
        <a:lstStyle/>
        <a:p>
          <a:r>
            <a:rPr lang="en-US"/>
            <a:t>Emphasized in WI Standards and National Standards</a:t>
          </a:r>
        </a:p>
      </dgm:t>
    </dgm:pt>
    <dgm:pt modelId="{EBD3A34B-E079-43BA-A551-BDF126F7589E}" type="parTrans" cxnId="{A912201B-B74A-4EA8-A0A0-B53ACCF27A0A}">
      <dgm:prSet/>
      <dgm:spPr/>
      <dgm:t>
        <a:bodyPr/>
        <a:lstStyle/>
        <a:p>
          <a:endParaRPr lang="en-US"/>
        </a:p>
      </dgm:t>
    </dgm:pt>
    <dgm:pt modelId="{EA103E69-CDB2-4CAA-A8C3-65B39DF33539}" type="sibTrans" cxnId="{A912201B-B74A-4EA8-A0A0-B53ACCF27A0A}">
      <dgm:prSet/>
      <dgm:spPr/>
      <dgm:t>
        <a:bodyPr/>
        <a:lstStyle/>
        <a:p>
          <a:endParaRPr lang="en-US"/>
        </a:p>
      </dgm:t>
    </dgm:pt>
    <dgm:pt modelId="{D7928A27-FB53-4F78-A7D7-CEF77CDE8B02}">
      <dgm:prSet/>
      <dgm:spPr/>
      <dgm:t>
        <a:bodyPr/>
        <a:lstStyle/>
        <a:p>
          <a:r>
            <a:rPr lang="en-US"/>
            <a:t>Data collection and evaluation are a required aspect of the TAD program</a:t>
          </a:r>
        </a:p>
      </dgm:t>
    </dgm:pt>
    <dgm:pt modelId="{3A98FC06-3888-4E31-A742-F800CD8DAC0A}" type="parTrans" cxnId="{75169863-0BFC-420C-AD85-B161BC957215}">
      <dgm:prSet/>
      <dgm:spPr/>
      <dgm:t>
        <a:bodyPr/>
        <a:lstStyle/>
        <a:p>
          <a:endParaRPr lang="en-US"/>
        </a:p>
      </dgm:t>
    </dgm:pt>
    <dgm:pt modelId="{88100BDE-9D96-4607-91A5-2194FFB51CC7}" type="sibTrans" cxnId="{75169863-0BFC-420C-AD85-B161BC957215}">
      <dgm:prSet/>
      <dgm:spPr/>
      <dgm:t>
        <a:bodyPr/>
        <a:lstStyle/>
        <a:p>
          <a:endParaRPr lang="en-US"/>
        </a:p>
      </dgm:t>
    </dgm:pt>
    <dgm:pt modelId="{BF79CF48-AAA3-4184-ACC3-823EB7989ED8}">
      <dgm:prSet/>
      <dgm:spPr/>
      <dgm:t>
        <a:bodyPr/>
        <a:lstStyle/>
        <a:p>
          <a:r>
            <a:rPr lang="en-US"/>
            <a:t>48-hour entry</a:t>
          </a:r>
        </a:p>
      </dgm:t>
    </dgm:pt>
    <dgm:pt modelId="{988841F7-7905-490D-90B8-AFB85A79E2C9}" type="parTrans" cxnId="{2BAE4634-C90B-4538-A708-B66C04CC9C62}">
      <dgm:prSet/>
      <dgm:spPr/>
      <dgm:t>
        <a:bodyPr/>
        <a:lstStyle/>
        <a:p>
          <a:endParaRPr lang="en-US"/>
        </a:p>
      </dgm:t>
    </dgm:pt>
    <dgm:pt modelId="{5C7759E8-5E2D-4EF3-ABDD-E488DCA09C36}" type="sibTrans" cxnId="{2BAE4634-C90B-4538-A708-B66C04CC9C62}">
      <dgm:prSet/>
      <dgm:spPr/>
      <dgm:t>
        <a:bodyPr/>
        <a:lstStyle/>
        <a:p>
          <a:endParaRPr lang="en-US"/>
        </a:p>
      </dgm:t>
    </dgm:pt>
    <dgm:pt modelId="{41AEAE43-FDA7-48C9-A31C-9E0AF5720CF0}" type="pres">
      <dgm:prSet presAssocID="{2FFF1FF8-02C2-45CE-AE05-0F7A13D41A0B}" presName="Name0" presStyleCnt="0">
        <dgm:presLayoutVars>
          <dgm:dir/>
          <dgm:animLvl val="lvl"/>
          <dgm:resizeHandles val="exact"/>
        </dgm:presLayoutVars>
      </dgm:prSet>
      <dgm:spPr/>
    </dgm:pt>
    <dgm:pt modelId="{3549DD55-AFA9-4FAF-A510-AF433279E7D3}" type="pres">
      <dgm:prSet presAssocID="{D7928A27-FB53-4F78-A7D7-CEF77CDE8B02}" presName="boxAndChildren" presStyleCnt="0"/>
      <dgm:spPr/>
    </dgm:pt>
    <dgm:pt modelId="{5E87D412-2E4C-452B-8E46-990210F36ABD}" type="pres">
      <dgm:prSet presAssocID="{D7928A27-FB53-4F78-A7D7-CEF77CDE8B02}" presName="parentTextBox" presStyleLbl="node1" presStyleIdx="0" presStyleCnt="2"/>
      <dgm:spPr/>
    </dgm:pt>
    <dgm:pt modelId="{B24935F1-E5D8-4D4B-BCFC-95929AB52733}" type="pres">
      <dgm:prSet presAssocID="{D7928A27-FB53-4F78-A7D7-CEF77CDE8B02}" presName="entireBox" presStyleLbl="node1" presStyleIdx="0" presStyleCnt="2"/>
      <dgm:spPr/>
    </dgm:pt>
    <dgm:pt modelId="{045EEB0B-724B-4345-BAF1-1A7F264FF8EF}" type="pres">
      <dgm:prSet presAssocID="{D7928A27-FB53-4F78-A7D7-CEF77CDE8B02}" presName="descendantBox" presStyleCnt="0"/>
      <dgm:spPr/>
    </dgm:pt>
    <dgm:pt modelId="{AA39A798-9645-479E-8D1C-2637D70C52D8}" type="pres">
      <dgm:prSet presAssocID="{BF79CF48-AAA3-4184-ACC3-823EB7989ED8}" presName="childTextBox" presStyleLbl="fgAccFollowNode1" presStyleIdx="0" presStyleCnt="1">
        <dgm:presLayoutVars>
          <dgm:bulletEnabled val="1"/>
        </dgm:presLayoutVars>
      </dgm:prSet>
      <dgm:spPr/>
    </dgm:pt>
    <dgm:pt modelId="{C515080C-65B0-481A-80F1-53F1A5197584}" type="pres">
      <dgm:prSet presAssocID="{EA103E69-CDB2-4CAA-A8C3-65B39DF33539}" presName="sp" presStyleCnt="0"/>
      <dgm:spPr/>
    </dgm:pt>
    <dgm:pt modelId="{395A257A-CE67-490C-9F79-E9FF17B497DF}" type="pres">
      <dgm:prSet presAssocID="{FF498216-35A3-42D6-A94F-434DBEBE36FC}" presName="arrowAndChildren" presStyleCnt="0"/>
      <dgm:spPr/>
    </dgm:pt>
    <dgm:pt modelId="{A2E04050-5C92-4F4D-95BA-8B1273553DED}" type="pres">
      <dgm:prSet presAssocID="{FF498216-35A3-42D6-A94F-434DBEBE36FC}" presName="parentTextArrow" presStyleLbl="node1" presStyleIdx="1" presStyleCnt="2"/>
      <dgm:spPr/>
    </dgm:pt>
  </dgm:ptLst>
  <dgm:cxnLst>
    <dgm:cxn modelId="{A912201B-B74A-4EA8-A0A0-B53ACCF27A0A}" srcId="{2FFF1FF8-02C2-45CE-AE05-0F7A13D41A0B}" destId="{FF498216-35A3-42D6-A94F-434DBEBE36FC}" srcOrd="0" destOrd="0" parTransId="{EBD3A34B-E079-43BA-A551-BDF126F7589E}" sibTransId="{EA103E69-CDB2-4CAA-A8C3-65B39DF33539}"/>
    <dgm:cxn modelId="{E9A41A28-DD0E-4ED6-8511-EC673B4E62FD}" type="presOf" srcId="{2FFF1FF8-02C2-45CE-AE05-0F7A13D41A0B}" destId="{41AEAE43-FDA7-48C9-A31C-9E0AF5720CF0}" srcOrd="0" destOrd="0" presId="urn:microsoft.com/office/officeart/2005/8/layout/process4"/>
    <dgm:cxn modelId="{2BAE4634-C90B-4538-A708-B66C04CC9C62}" srcId="{D7928A27-FB53-4F78-A7D7-CEF77CDE8B02}" destId="{BF79CF48-AAA3-4184-ACC3-823EB7989ED8}" srcOrd="0" destOrd="0" parTransId="{988841F7-7905-490D-90B8-AFB85A79E2C9}" sibTransId="{5C7759E8-5E2D-4EF3-ABDD-E488DCA09C36}"/>
    <dgm:cxn modelId="{BED0DD3D-7170-46E3-9A0D-33F5BD6D3287}" type="presOf" srcId="{D7928A27-FB53-4F78-A7D7-CEF77CDE8B02}" destId="{B24935F1-E5D8-4D4B-BCFC-95929AB52733}" srcOrd="1" destOrd="0" presId="urn:microsoft.com/office/officeart/2005/8/layout/process4"/>
    <dgm:cxn modelId="{8DA48242-7CDC-4D83-AE58-FEDC9B43A641}" type="presOf" srcId="{BF79CF48-AAA3-4184-ACC3-823EB7989ED8}" destId="{AA39A798-9645-479E-8D1C-2637D70C52D8}" srcOrd="0" destOrd="0" presId="urn:microsoft.com/office/officeart/2005/8/layout/process4"/>
    <dgm:cxn modelId="{75169863-0BFC-420C-AD85-B161BC957215}" srcId="{2FFF1FF8-02C2-45CE-AE05-0F7A13D41A0B}" destId="{D7928A27-FB53-4F78-A7D7-CEF77CDE8B02}" srcOrd="1" destOrd="0" parTransId="{3A98FC06-3888-4E31-A742-F800CD8DAC0A}" sibTransId="{88100BDE-9D96-4607-91A5-2194FFB51CC7}"/>
    <dgm:cxn modelId="{E8CABE56-9882-443A-B198-42D8DF2F2707}" type="presOf" srcId="{FF498216-35A3-42D6-A94F-434DBEBE36FC}" destId="{A2E04050-5C92-4F4D-95BA-8B1273553DED}" srcOrd="0" destOrd="0" presId="urn:microsoft.com/office/officeart/2005/8/layout/process4"/>
    <dgm:cxn modelId="{FEF3545A-9291-436A-A19E-5F51ABEA8EA6}" type="presOf" srcId="{D7928A27-FB53-4F78-A7D7-CEF77CDE8B02}" destId="{5E87D412-2E4C-452B-8E46-990210F36ABD}" srcOrd="0" destOrd="0" presId="urn:microsoft.com/office/officeart/2005/8/layout/process4"/>
    <dgm:cxn modelId="{0EC71E1B-F2A2-4A18-AB7F-D2ED63F1DEB1}" type="presParOf" srcId="{41AEAE43-FDA7-48C9-A31C-9E0AF5720CF0}" destId="{3549DD55-AFA9-4FAF-A510-AF433279E7D3}" srcOrd="0" destOrd="0" presId="urn:microsoft.com/office/officeart/2005/8/layout/process4"/>
    <dgm:cxn modelId="{915DC209-DE9E-4BF9-83A6-CF8C22FD2B56}" type="presParOf" srcId="{3549DD55-AFA9-4FAF-A510-AF433279E7D3}" destId="{5E87D412-2E4C-452B-8E46-990210F36ABD}" srcOrd="0" destOrd="0" presId="urn:microsoft.com/office/officeart/2005/8/layout/process4"/>
    <dgm:cxn modelId="{C66C39EA-CBAB-4E4E-B3CB-E34080C2BF10}" type="presParOf" srcId="{3549DD55-AFA9-4FAF-A510-AF433279E7D3}" destId="{B24935F1-E5D8-4D4B-BCFC-95929AB52733}" srcOrd="1" destOrd="0" presId="urn:microsoft.com/office/officeart/2005/8/layout/process4"/>
    <dgm:cxn modelId="{9FEBBE4E-83F9-4253-A901-C262695B5706}" type="presParOf" srcId="{3549DD55-AFA9-4FAF-A510-AF433279E7D3}" destId="{045EEB0B-724B-4345-BAF1-1A7F264FF8EF}" srcOrd="2" destOrd="0" presId="urn:microsoft.com/office/officeart/2005/8/layout/process4"/>
    <dgm:cxn modelId="{05A41889-F42C-42C6-AA29-09AED1F33F5B}" type="presParOf" srcId="{045EEB0B-724B-4345-BAF1-1A7F264FF8EF}" destId="{AA39A798-9645-479E-8D1C-2637D70C52D8}" srcOrd="0" destOrd="0" presId="urn:microsoft.com/office/officeart/2005/8/layout/process4"/>
    <dgm:cxn modelId="{C17AA345-41C2-4EE0-A684-FA154AAAFC6B}" type="presParOf" srcId="{41AEAE43-FDA7-48C9-A31C-9E0AF5720CF0}" destId="{C515080C-65B0-481A-80F1-53F1A5197584}" srcOrd="1" destOrd="0" presId="urn:microsoft.com/office/officeart/2005/8/layout/process4"/>
    <dgm:cxn modelId="{3A36CDB4-6F95-4E50-9CB6-DBA34CADD635}" type="presParOf" srcId="{41AEAE43-FDA7-48C9-A31C-9E0AF5720CF0}" destId="{395A257A-CE67-490C-9F79-E9FF17B497DF}" srcOrd="2" destOrd="0" presId="urn:microsoft.com/office/officeart/2005/8/layout/process4"/>
    <dgm:cxn modelId="{46182260-B4CC-4DFD-AFE1-25C9B367A017}" type="presParOf" srcId="{395A257A-CE67-490C-9F79-E9FF17B497DF}" destId="{A2E04050-5C92-4F4D-95BA-8B1273553DE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DCDDF0-C0EC-416D-9A75-88CC300BBABF}"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D447E0BB-C7EB-4897-A577-E08713D3D968}">
      <dgm:prSet phldrT="[Text]"/>
      <dgm:spPr/>
      <dgm:t>
        <a:bodyPr/>
        <a:lstStyle/>
        <a:p>
          <a:r>
            <a:rPr lang="en-US" dirty="0">
              <a:latin typeface="Calibri" panose="020F0502020204030204" pitchFamily="34" charset="0"/>
            </a:rPr>
            <a:t>Admission</a:t>
          </a:r>
        </a:p>
      </dgm:t>
    </dgm:pt>
    <dgm:pt modelId="{1E770B8D-7F3A-4021-8847-219F41616377}" type="parTrans" cxnId="{66773131-534B-478B-A1EF-FB23E56657E5}">
      <dgm:prSet/>
      <dgm:spPr/>
      <dgm:t>
        <a:bodyPr/>
        <a:lstStyle/>
        <a:p>
          <a:endParaRPr lang="en-US"/>
        </a:p>
      </dgm:t>
    </dgm:pt>
    <dgm:pt modelId="{9A514A8A-A772-4349-B4A6-1D66B5B36237}" type="sibTrans" cxnId="{66773131-534B-478B-A1EF-FB23E56657E5}">
      <dgm:prSet/>
      <dgm:spPr/>
      <dgm:t>
        <a:bodyPr/>
        <a:lstStyle/>
        <a:p>
          <a:endParaRPr lang="en-US"/>
        </a:p>
      </dgm:t>
    </dgm:pt>
    <dgm:pt modelId="{4F45A521-64D7-4EC1-8BE0-9994B305095C}">
      <dgm:prSet phldrT="[Text]"/>
      <dgm:spPr/>
      <dgm:t>
        <a:bodyPr/>
        <a:lstStyle/>
        <a:p>
          <a:r>
            <a:rPr lang="en-US" dirty="0">
              <a:latin typeface="Calibri" panose="020F0502020204030204" pitchFamily="34" charset="0"/>
            </a:rPr>
            <a:t>Progress Updates</a:t>
          </a:r>
        </a:p>
      </dgm:t>
    </dgm:pt>
    <dgm:pt modelId="{4A5B7206-5D7A-4B4F-B92A-FDC6A1F993F9}" type="parTrans" cxnId="{FEDC0062-6835-49DD-B83D-996A21A1FD36}">
      <dgm:prSet/>
      <dgm:spPr/>
      <dgm:t>
        <a:bodyPr/>
        <a:lstStyle/>
        <a:p>
          <a:endParaRPr lang="en-US"/>
        </a:p>
      </dgm:t>
    </dgm:pt>
    <dgm:pt modelId="{D025832F-A070-4AC4-AC4F-1F4A4413C67F}" type="sibTrans" cxnId="{FEDC0062-6835-49DD-B83D-996A21A1FD36}">
      <dgm:prSet/>
      <dgm:spPr/>
      <dgm:t>
        <a:bodyPr/>
        <a:lstStyle/>
        <a:p>
          <a:endParaRPr lang="en-US"/>
        </a:p>
      </dgm:t>
    </dgm:pt>
    <dgm:pt modelId="{B247893D-0B0E-414D-87DD-0B3725F76920}">
      <dgm:prSet phldrT="[Text]"/>
      <dgm:spPr/>
      <dgm:t>
        <a:bodyPr/>
        <a:lstStyle/>
        <a:p>
          <a:r>
            <a:rPr lang="en-US" dirty="0">
              <a:latin typeface="Calibri" panose="020F0502020204030204" pitchFamily="34" charset="0"/>
            </a:rPr>
            <a:t>Discharge</a:t>
          </a:r>
        </a:p>
      </dgm:t>
    </dgm:pt>
    <dgm:pt modelId="{F93FB8A7-653C-4B06-B634-42D1AC267254}" type="parTrans" cxnId="{8E691529-460D-46D0-8595-D69E447D9312}">
      <dgm:prSet/>
      <dgm:spPr/>
      <dgm:t>
        <a:bodyPr/>
        <a:lstStyle/>
        <a:p>
          <a:endParaRPr lang="en-US"/>
        </a:p>
      </dgm:t>
    </dgm:pt>
    <dgm:pt modelId="{5A025E8F-E49F-4EAC-BB5D-1BDC7C5E3E3E}" type="sibTrans" cxnId="{8E691529-460D-46D0-8595-D69E447D9312}">
      <dgm:prSet/>
      <dgm:spPr/>
      <dgm:t>
        <a:bodyPr/>
        <a:lstStyle/>
        <a:p>
          <a:endParaRPr lang="en-US"/>
        </a:p>
      </dgm:t>
    </dgm:pt>
    <dgm:pt modelId="{0EF7DA7C-A1F3-4B9D-A708-AA964372B2FC}">
      <dgm:prSet phldrT="[Text]"/>
      <dgm:spPr/>
      <dgm:t>
        <a:bodyPr/>
        <a:lstStyle/>
        <a:p>
          <a:r>
            <a:rPr lang="en-US" dirty="0">
              <a:latin typeface="Calibri" panose="020F0502020204030204" pitchFamily="34" charset="0"/>
            </a:rPr>
            <a:t>Referral/</a:t>
          </a:r>
          <a:br>
            <a:rPr lang="en-US" dirty="0">
              <a:latin typeface="Calibri" panose="020F0502020204030204" pitchFamily="34" charset="0"/>
            </a:rPr>
          </a:br>
          <a:r>
            <a:rPr lang="en-US" dirty="0">
              <a:latin typeface="Calibri" panose="020F0502020204030204" pitchFamily="34" charset="0"/>
            </a:rPr>
            <a:t>Screening</a:t>
          </a:r>
        </a:p>
      </dgm:t>
    </dgm:pt>
    <dgm:pt modelId="{2D2C4300-4617-41EF-B36E-260E88BFB321}" type="parTrans" cxnId="{3ACEABE9-B950-41C2-86CC-F6D151679E5C}">
      <dgm:prSet/>
      <dgm:spPr/>
      <dgm:t>
        <a:bodyPr/>
        <a:lstStyle/>
        <a:p>
          <a:endParaRPr lang="en-US"/>
        </a:p>
      </dgm:t>
    </dgm:pt>
    <dgm:pt modelId="{D873B6C8-3176-40DA-8974-4C6D9A435C07}" type="sibTrans" cxnId="{3ACEABE9-B950-41C2-86CC-F6D151679E5C}">
      <dgm:prSet/>
      <dgm:spPr/>
      <dgm:t>
        <a:bodyPr/>
        <a:lstStyle/>
        <a:p>
          <a:endParaRPr lang="en-US"/>
        </a:p>
      </dgm:t>
    </dgm:pt>
    <dgm:pt modelId="{C79E7DD2-FF1D-41CA-A8F9-57425727A8D4}" type="pres">
      <dgm:prSet presAssocID="{A2DCDDF0-C0EC-416D-9A75-88CC300BBABF}" presName="Name0" presStyleCnt="0">
        <dgm:presLayoutVars>
          <dgm:chMax val="7"/>
          <dgm:chPref val="7"/>
          <dgm:dir/>
          <dgm:animLvl val="lvl"/>
        </dgm:presLayoutVars>
      </dgm:prSet>
      <dgm:spPr/>
    </dgm:pt>
    <dgm:pt modelId="{030E9998-364F-465A-A7DD-C91ACDB200F1}" type="pres">
      <dgm:prSet presAssocID="{0EF7DA7C-A1F3-4B9D-A708-AA964372B2FC}" presName="Accent1" presStyleCnt="0"/>
      <dgm:spPr/>
    </dgm:pt>
    <dgm:pt modelId="{3B5296B8-37CC-4EDE-B09A-226F898C5F20}" type="pres">
      <dgm:prSet presAssocID="{0EF7DA7C-A1F3-4B9D-A708-AA964372B2FC}" presName="Accent" presStyleLbl="node1" presStyleIdx="0" presStyleCnt="4"/>
      <dgm:spPr>
        <a:solidFill>
          <a:schemeClr val="bg2"/>
        </a:solidFill>
      </dgm:spPr>
    </dgm:pt>
    <dgm:pt modelId="{8671A483-B52E-4D4B-8E7B-1F90DC61766A}" type="pres">
      <dgm:prSet presAssocID="{0EF7DA7C-A1F3-4B9D-A708-AA964372B2FC}" presName="Parent1" presStyleLbl="revTx" presStyleIdx="0" presStyleCnt="4">
        <dgm:presLayoutVars>
          <dgm:chMax val="1"/>
          <dgm:chPref val="1"/>
          <dgm:bulletEnabled val="1"/>
        </dgm:presLayoutVars>
      </dgm:prSet>
      <dgm:spPr/>
    </dgm:pt>
    <dgm:pt modelId="{672B8A81-A5A2-42AC-98CE-D5E939A8D56D}" type="pres">
      <dgm:prSet presAssocID="{D447E0BB-C7EB-4897-A577-E08713D3D968}" presName="Accent2" presStyleCnt="0"/>
      <dgm:spPr/>
    </dgm:pt>
    <dgm:pt modelId="{8D3982F7-07E5-463C-B6C3-2BDC33E1ADEB}" type="pres">
      <dgm:prSet presAssocID="{D447E0BB-C7EB-4897-A577-E08713D3D968}" presName="Accent" presStyleLbl="node1" presStyleIdx="1" presStyleCnt="4"/>
      <dgm:spPr>
        <a:solidFill>
          <a:schemeClr val="accent1">
            <a:lumMod val="20000"/>
            <a:lumOff val="80000"/>
          </a:schemeClr>
        </a:solidFill>
      </dgm:spPr>
    </dgm:pt>
    <dgm:pt modelId="{E2D2F342-EAB1-4731-95B0-CD4C0090ED16}" type="pres">
      <dgm:prSet presAssocID="{D447E0BB-C7EB-4897-A577-E08713D3D968}" presName="Parent2" presStyleLbl="revTx" presStyleIdx="1" presStyleCnt="4">
        <dgm:presLayoutVars>
          <dgm:chMax val="1"/>
          <dgm:chPref val="1"/>
          <dgm:bulletEnabled val="1"/>
        </dgm:presLayoutVars>
      </dgm:prSet>
      <dgm:spPr/>
    </dgm:pt>
    <dgm:pt modelId="{795274F8-3BE1-40C6-B8F0-D670CD0B0D13}" type="pres">
      <dgm:prSet presAssocID="{4F45A521-64D7-4EC1-8BE0-9994B305095C}" presName="Accent3" presStyleCnt="0"/>
      <dgm:spPr/>
    </dgm:pt>
    <dgm:pt modelId="{3A88AC12-F11E-46A4-B46D-CE910D0AF993}" type="pres">
      <dgm:prSet presAssocID="{4F45A521-64D7-4EC1-8BE0-9994B305095C}" presName="Accent" presStyleLbl="node1" presStyleIdx="2" presStyleCnt="4"/>
      <dgm:spPr>
        <a:solidFill>
          <a:schemeClr val="accent1">
            <a:lumMod val="40000"/>
            <a:lumOff val="60000"/>
          </a:schemeClr>
        </a:solidFill>
      </dgm:spPr>
    </dgm:pt>
    <dgm:pt modelId="{79AE5603-FDCA-48D0-B1FD-F25B937BE743}" type="pres">
      <dgm:prSet presAssocID="{4F45A521-64D7-4EC1-8BE0-9994B305095C}" presName="Parent3" presStyleLbl="revTx" presStyleIdx="2" presStyleCnt="4">
        <dgm:presLayoutVars>
          <dgm:chMax val="1"/>
          <dgm:chPref val="1"/>
          <dgm:bulletEnabled val="1"/>
        </dgm:presLayoutVars>
      </dgm:prSet>
      <dgm:spPr/>
    </dgm:pt>
    <dgm:pt modelId="{718CACCC-A95C-4C63-A2AD-71D43B355AC3}" type="pres">
      <dgm:prSet presAssocID="{B247893D-0B0E-414D-87DD-0B3725F76920}" presName="Accent4" presStyleCnt="0"/>
      <dgm:spPr/>
    </dgm:pt>
    <dgm:pt modelId="{FA853918-37DB-4EB0-B1B3-9063C4936363}" type="pres">
      <dgm:prSet presAssocID="{B247893D-0B0E-414D-87DD-0B3725F76920}" presName="Accent" presStyleLbl="node1" presStyleIdx="3" presStyleCnt="4"/>
      <dgm:spPr>
        <a:solidFill>
          <a:schemeClr val="accent2">
            <a:lumMod val="75000"/>
          </a:schemeClr>
        </a:solidFill>
      </dgm:spPr>
    </dgm:pt>
    <dgm:pt modelId="{870D6A36-7F2A-42FC-80D8-2FF7C99F1DD1}" type="pres">
      <dgm:prSet presAssocID="{B247893D-0B0E-414D-87DD-0B3725F76920}" presName="Parent4" presStyleLbl="revTx" presStyleIdx="3" presStyleCnt="4">
        <dgm:presLayoutVars>
          <dgm:chMax val="1"/>
          <dgm:chPref val="1"/>
          <dgm:bulletEnabled val="1"/>
        </dgm:presLayoutVars>
      </dgm:prSet>
      <dgm:spPr/>
    </dgm:pt>
  </dgm:ptLst>
  <dgm:cxnLst>
    <dgm:cxn modelId="{D3AFBD13-A731-445D-9C6D-1A4539036408}" type="presOf" srcId="{0EF7DA7C-A1F3-4B9D-A708-AA964372B2FC}" destId="{8671A483-B52E-4D4B-8E7B-1F90DC61766A}" srcOrd="0" destOrd="0" presId="urn:microsoft.com/office/officeart/2009/layout/CircleArrowProcess"/>
    <dgm:cxn modelId="{8E691529-460D-46D0-8595-D69E447D9312}" srcId="{A2DCDDF0-C0EC-416D-9A75-88CC300BBABF}" destId="{B247893D-0B0E-414D-87DD-0B3725F76920}" srcOrd="3" destOrd="0" parTransId="{F93FB8A7-653C-4B06-B634-42D1AC267254}" sibTransId="{5A025E8F-E49F-4EAC-BB5D-1BDC7C5E3E3E}"/>
    <dgm:cxn modelId="{66773131-534B-478B-A1EF-FB23E56657E5}" srcId="{A2DCDDF0-C0EC-416D-9A75-88CC300BBABF}" destId="{D447E0BB-C7EB-4897-A577-E08713D3D968}" srcOrd="1" destOrd="0" parTransId="{1E770B8D-7F3A-4021-8847-219F41616377}" sibTransId="{9A514A8A-A772-4349-B4A6-1D66B5B36237}"/>
    <dgm:cxn modelId="{FEDC0062-6835-49DD-B83D-996A21A1FD36}" srcId="{A2DCDDF0-C0EC-416D-9A75-88CC300BBABF}" destId="{4F45A521-64D7-4EC1-8BE0-9994B305095C}" srcOrd="2" destOrd="0" parTransId="{4A5B7206-5D7A-4B4F-B92A-FDC6A1F993F9}" sibTransId="{D025832F-A070-4AC4-AC4F-1F4A4413C67F}"/>
    <dgm:cxn modelId="{DE794858-A8C1-4301-B4F0-C7A636A5690C}" type="presOf" srcId="{A2DCDDF0-C0EC-416D-9A75-88CC300BBABF}" destId="{C79E7DD2-FF1D-41CA-A8F9-57425727A8D4}" srcOrd="0" destOrd="0" presId="urn:microsoft.com/office/officeart/2009/layout/CircleArrowProcess"/>
    <dgm:cxn modelId="{30FE7F9B-9FB1-48BD-B4B1-FDA6FD1C11F9}" type="presOf" srcId="{B247893D-0B0E-414D-87DD-0B3725F76920}" destId="{870D6A36-7F2A-42FC-80D8-2FF7C99F1DD1}" srcOrd="0" destOrd="0" presId="urn:microsoft.com/office/officeart/2009/layout/CircleArrowProcess"/>
    <dgm:cxn modelId="{774142B9-59DD-4C6E-B195-8F7FDA39D19E}" type="presOf" srcId="{D447E0BB-C7EB-4897-A577-E08713D3D968}" destId="{E2D2F342-EAB1-4731-95B0-CD4C0090ED16}" srcOrd="0" destOrd="0" presId="urn:microsoft.com/office/officeart/2009/layout/CircleArrowProcess"/>
    <dgm:cxn modelId="{3E2E2DD6-30C2-41B8-A5CB-26258E8215A1}" type="presOf" srcId="{4F45A521-64D7-4EC1-8BE0-9994B305095C}" destId="{79AE5603-FDCA-48D0-B1FD-F25B937BE743}" srcOrd="0" destOrd="0" presId="urn:microsoft.com/office/officeart/2009/layout/CircleArrowProcess"/>
    <dgm:cxn modelId="{3ACEABE9-B950-41C2-86CC-F6D151679E5C}" srcId="{A2DCDDF0-C0EC-416D-9A75-88CC300BBABF}" destId="{0EF7DA7C-A1F3-4B9D-A708-AA964372B2FC}" srcOrd="0" destOrd="0" parTransId="{2D2C4300-4617-41EF-B36E-260E88BFB321}" sibTransId="{D873B6C8-3176-40DA-8974-4C6D9A435C07}"/>
    <dgm:cxn modelId="{796D4A90-70D8-48FF-A31A-E0A8BDE1B190}" type="presParOf" srcId="{C79E7DD2-FF1D-41CA-A8F9-57425727A8D4}" destId="{030E9998-364F-465A-A7DD-C91ACDB200F1}" srcOrd="0" destOrd="0" presId="urn:microsoft.com/office/officeart/2009/layout/CircleArrowProcess"/>
    <dgm:cxn modelId="{181E1220-2DF4-4715-8E89-FB5F30AF8CEA}" type="presParOf" srcId="{030E9998-364F-465A-A7DD-C91ACDB200F1}" destId="{3B5296B8-37CC-4EDE-B09A-226F898C5F20}" srcOrd="0" destOrd="0" presId="urn:microsoft.com/office/officeart/2009/layout/CircleArrowProcess"/>
    <dgm:cxn modelId="{AEA31811-D0CB-4B8E-B850-76086B657FA3}" type="presParOf" srcId="{C79E7DD2-FF1D-41CA-A8F9-57425727A8D4}" destId="{8671A483-B52E-4D4B-8E7B-1F90DC61766A}" srcOrd="1" destOrd="0" presId="urn:microsoft.com/office/officeart/2009/layout/CircleArrowProcess"/>
    <dgm:cxn modelId="{1BC9CD57-392C-4B8E-81A8-68D7BDF2ED5D}" type="presParOf" srcId="{C79E7DD2-FF1D-41CA-A8F9-57425727A8D4}" destId="{672B8A81-A5A2-42AC-98CE-D5E939A8D56D}" srcOrd="2" destOrd="0" presId="urn:microsoft.com/office/officeart/2009/layout/CircleArrowProcess"/>
    <dgm:cxn modelId="{30B045DB-6250-4047-A64F-E48E7C683C37}" type="presParOf" srcId="{672B8A81-A5A2-42AC-98CE-D5E939A8D56D}" destId="{8D3982F7-07E5-463C-B6C3-2BDC33E1ADEB}" srcOrd="0" destOrd="0" presId="urn:microsoft.com/office/officeart/2009/layout/CircleArrowProcess"/>
    <dgm:cxn modelId="{6A23ABDE-9F1A-4316-A0AC-A75D8BA23048}" type="presParOf" srcId="{C79E7DD2-FF1D-41CA-A8F9-57425727A8D4}" destId="{E2D2F342-EAB1-4731-95B0-CD4C0090ED16}" srcOrd="3" destOrd="0" presId="urn:microsoft.com/office/officeart/2009/layout/CircleArrowProcess"/>
    <dgm:cxn modelId="{EAD1C70B-4935-447A-8AE5-03B650229282}" type="presParOf" srcId="{C79E7DD2-FF1D-41CA-A8F9-57425727A8D4}" destId="{795274F8-3BE1-40C6-B8F0-D670CD0B0D13}" srcOrd="4" destOrd="0" presId="urn:microsoft.com/office/officeart/2009/layout/CircleArrowProcess"/>
    <dgm:cxn modelId="{2F815EAC-C249-4083-B806-4D5BF50E69B7}" type="presParOf" srcId="{795274F8-3BE1-40C6-B8F0-D670CD0B0D13}" destId="{3A88AC12-F11E-46A4-B46D-CE910D0AF993}" srcOrd="0" destOrd="0" presId="urn:microsoft.com/office/officeart/2009/layout/CircleArrowProcess"/>
    <dgm:cxn modelId="{6D68511C-1636-4828-9CEA-0E115BA2FCE6}" type="presParOf" srcId="{C79E7DD2-FF1D-41CA-A8F9-57425727A8D4}" destId="{79AE5603-FDCA-48D0-B1FD-F25B937BE743}" srcOrd="5" destOrd="0" presId="urn:microsoft.com/office/officeart/2009/layout/CircleArrowProcess"/>
    <dgm:cxn modelId="{AA52F55F-838B-40DD-B1EC-BB517216C953}" type="presParOf" srcId="{C79E7DD2-FF1D-41CA-A8F9-57425727A8D4}" destId="{718CACCC-A95C-4C63-A2AD-71D43B355AC3}" srcOrd="6" destOrd="0" presId="urn:microsoft.com/office/officeart/2009/layout/CircleArrowProcess"/>
    <dgm:cxn modelId="{E24458F2-D8DC-4EFD-8367-62EFDEBDBF48}" type="presParOf" srcId="{718CACCC-A95C-4C63-A2AD-71D43B355AC3}" destId="{FA853918-37DB-4EB0-B1B3-9063C4936363}" srcOrd="0" destOrd="0" presId="urn:microsoft.com/office/officeart/2009/layout/CircleArrowProcess"/>
    <dgm:cxn modelId="{4D363792-ADB2-4787-A339-14078730C3A4}" type="presParOf" srcId="{C79E7DD2-FF1D-41CA-A8F9-57425727A8D4}" destId="{870D6A36-7F2A-42FC-80D8-2FF7C99F1DD1}" srcOrd="7"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935F1-E5D8-4D4B-BCFC-95929AB52733}">
      <dsp:nvSpPr>
        <dsp:cNvPr id="0" name=""/>
        <dsp:cNvSpPr/>
      </dsp:nvSpPr>
      <dsp:spPr>
        <a:xfrm>
          <a:off x="0" y="2032050"/>
          <a:ext cx="7334387" cy="133324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Data collection and evaluation are a required aspect of the TAD program</a:t>
          </a:r>
        </a:p>
      </dsp:txBody>
      <dsp:txXfrm>
        <a:off x="0" y="2032050"/>
        <a:ext cx="7334387" cy="719952"/>
      </dsp:txXfrm>
    </dsp:sp>
    <dsp:sp modelId="{AA39A798-9645-479E-8D1C-2637D70C52D8}">
      <dsp:nvSpPr>
        <dsp:cNvPr id="0" name=""/>
        <dsp:cNvSpPr/>
      </dsp:nvSpPr>
      <dsp:spPr>
        <a:xfrm>
          <a:off x="0" y="2725337"/>
          <a:ext cx="7334387" cy="6132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144" tIns="46990" rIns="263144" bIns="46990" numCol="1" spcCol="1270" anchor="ctr" anchorCtr="0">
          <a:noAutofit/>
        </a:bodyPr>
        <a:lstStyle/>
        <a:p>
          <a:pPr marL="0" lvl="0" indent="0" algn="ctr" defTabSz="1644650">
            <a:lnSpc>
              <a:spcPct val="90000"/>
            </a:lnSpc>
            <a:spcBef>
              <a:spcPct val="0"/>
            </a:spcBef>
            <a:spcAft>
              <a:spcPct val="35000"/>
            </a:spcAft>
            <a:buNone/>
          </a:pPr>
          <a:r>
            <a:rPr lang="en-US" sz="3700" kern="1200"/>
            <a:t>48-hour entry</a:t>
          </a:r>
        </a:p>
      </dsp:txBody>
      <dsp:txXfrm>
        <a:off x="0" y="2725337"/>
        <a:ext cx="7334387" cy="613292"/>
      </dsp:txXfrm>
    </dsp:sp>
    <dsp:sp modelId="{A2E04050-5C92-4F4D-95BA-8B1273553DED}">
      <dsp:nvSpPr>
        <dsp:cNvPr id="0" name=""/>
        <dsp:cNvSpPr/>
      </dsp:nvSpPr>
      <dsp:spPr>
        <a:xfrm rot="10800000">
          <a:off x="0" y="1518"/>
          <a:ext cx="7334387" cy="2050530"/>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Emphasized in WI Standards and National Standards</a:t>
          </a:r>
        </a:p>
      </dsp:txBody>
      <dsp:txXfrm rot="10800000">
        <a:off x="0" y="1518"/>
        <a:ext cx="7334387" cy="1332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296B8-37CC-4EDE-B09A-226F898C5F20}">
      <dsp:nvSpPr>
        <dsp:cNvPr id="0" name=""/>
        <dsp:cNvSpPr/>
      </dsp:nvSpPr>
      <dsp:spPr>
        <a:xfrm>
          <a:off x="1915249" y="0"/>
          <a:ext cx="1738945" cy="1739122"/>
        </a:xfrm>
        <a:prstGeom prst="circularArrow">
          <a:avLst>
            <a:gd name="adj1" fmla="val 10980"/>
            <a:gd name="adj2" fmla="val 1142322"/>
            <a:gd name="adj3" fmla="val 4500000"/>
            <a:gd name="adj4" fmla="val 10800000"/>
            <a:gd name="adj5" fmla="val 125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71A483-B52E-4D4B-8E7B-1F90DC61766A}">
      <dsp:nvSpPr>
        <dsp:cNvPr id="0" name=""/>
        <dsp:cNvSpPr/>
      </dsp:nvSpPr>
      <dsp:spPr>
        <a:xfrm>
          <a:off x="2299181" y="629515"/>
          <a:ext cx="970429" cy="485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rPr>
            <a:t>Referral/</a:t>
          </a:r>
          <a:br>
            <a:rPr lang="en-US" sz="1600" kern="1200" dirty="0">
              <a:latin typeface="Calibri" panose="020F0502020204030204" pitchFamily="34" charset="0"/>
            </a:rPr>
          </a:br>
          <a:r>
            <a:rPr lang="en-US" sz="1600" kern="1200" dirty="0">
              <a:latin typeface="Calibri" panose="020F0502020204030204" pitchFamily="34" charset="0"/>
            </a:rPr>
            <a:t>Screening</a:t>
          </a:r>
        </a:p>
      </dsp:txBody>
      <dsp:txXfrm>
        <a:off x="2299181" y="629515"/>
        <a:ext cx="970429" cy="485164"/>
      </dsp:txXfrm>
    </dsp:sp>
    <dsp:sp modelId="{8D3982F7-07E5-463C-B6C3-2BDC33E1ADEB}">
      <dsp:nvSpPr>
        <dsp:cNvPr id="0" name=""/>
        <dsp:cNvSpPr/>
      </dsp:nvSpPr>
      <dsp:spPr>
        <a:xfrm>
          <a:off x="1432155" y="999384"/>
          <a:ext cx="1738945" cy="1739122"/>
        </a:xfrm>
        <a:prstGeom prst="leftCircularArrow">
          <a:avLst>
            <a:gd name="adj1" fmla="val 10980"/>
            <a:gd name="adj2" fmla="val 1142322"/>
            <a:gd name="adj3" fmla="val 6300000"/>
            <a:gd name="adj4" fmla="val 18900000"/>
            <a:gd name="adj5" fmla="val 12500"/>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D2F342-EAB1-4731-95B0-CD4C0090ED16}">
      <dsp:nvSpPr>
        <dsp:cNvPr id="0" name=""/>
        <dsp:cNvSpPr/>
      </dsp:nvSpPr>
      <dsp:spPr>
        <a:xfrm>
          <a:off x="1814129" y="1630744"/>
          <a:ext cx="970429" cy="485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rPr>
            <a:t>Admission</a:t>
          </a:r>
        </a:p>
      </dsp:txBody>
      <dsp:txXfrm>
        <a:off x="1814129" y="1630744"/>
        <a:ext cx="970429" cy="485164"/>
      </dsp:txXfrm>
    </dsp:sp>
    <dsp:sp modelId="{3A88AC12-F11E-46A4-B46D-CE910D0AF993}">
      <dsp:nvSpPr>
        <dsp:cNvPr id="0" name=""/>
        <dsp:cNvSpPr/>
      </dsp:nvSpPr>
      <dsp:spPr>
        <a:xfrm>
          <a:off x="1915249" y="2002457"/>
          <a:ext cx="1738945" cy="1739122"/>
        </a:xfrm>
        <a:prstGeom prst="circularArrow">
          <a:avLst>
            <a:gd name="adj1" fmla="val 10980"/>
            <a:gd name="adj2" fmla="val 1142322"/>
            <a:gd name="adj3" fmla="val 4500000"/>
            <a:gd name="adj4" fmla="val 13500000"/>
            <a:gd name="adj5" fmla="val 125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AE5603-FDCA-48D0-B1FD-F25B937BE743}">
      <dsp:nvSpPr>
        <dsp:cNvPr id="0" name=""/>
        <dsp:cNvSpPr/>
      </dsp:nvSpPr>
      <dsp:spPr>
        <a:xfrm>
          <a:off x="2299181" y="2631973"/>
          <a:ext cx="970429" cy="485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rPr>
            <a:t>Progress Updates</a:t>
          </a:r>
        </a:p>
      </dsp:txBody>
      <dsp:txXfrm>
        <a:off x="2299181" y="2631973"/>
        <a:ext cx="970429" cy="485164"/>
      </dsp:txXfrm>
    </dsp:sp>
    <dsp:sp modelId="{FA853918-37DB-4EB0-B1B3-9063C4936363}">
      <dsp:nvSpPr>
        <dsp:cNvPr id="0" name=""/>
        <dsp:cNvSpPr/>
      </dsp:nvSpPr>
      <dsp:spPr>
        <a:xfrm>
          <a:off x="1556109" y="3117137"/>
          <a:ext cx="1493972" cy="1494695"/>
        </a:xfrm>
        <a:prstGeom prst="blockArc">
          <a:avLst>
            <a:gd name="adj1" fmla="val 0"/>
            <a:gd name="adj2" fmla="val 18900000"/>
            <a:gd name="adj3" fmla="val 1274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0D6A36-7F2A-42FC-80D8-2FF7C99F1DD1}">
      <dsp:nvSpPr>
        <dsp:cNvPr id="0" name=""/>
        <dsp:cNvSpPr/>
      </dsp:nvSpPr>
      <dsp:spPr>
        <a:xfrm>
          <a:off x="1814129" y="3633202"/>
          <a:ext cx="970429" cy="485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panose="020F0502020204030204" pitchFamily="34" charset="0"/>
            </a:rPr>
            <a:t>Discharge</a:t>
          </a:r>
        </a:p>
      </dsp:txBody>
      <dsp:txXfrm>
        <a:off x="1814129" y="3633202"/>
        <a:ext cx="970429" cy="4851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5" tIns="48328" rIns="96655" bIns="48328" rtlCol="0"/>
          <a:lstStyle>
            <a:lvl1pPr algn="l">
              <a:defRPr sz="1200"/>
            </a:lvl1pPr>
          </a:lstStyle>
          <a:p>
            <a:endParaRPr lang="en-US" dirty="0"/>
          </a:p>
        </p:txBody>
      </p:sp>
      <p:sp>
        <p:nvSpPr>
          <p:cNvPr id="3" name="Date Placeholder 2"/>
          <p:cNvSpPr>
            <a:spLocks noGrp="1"/>
          </p:cNvSpPr>
          <p:nvPr>
            <p:ph type="dt" sz="quarter" idx="1"/>
          </p:nvPr>
        </p:nvSpPr>
        <p:spPr>
          <a:xfrm>
            <a:off x="5438458" y="0"/>
            <a:ext cx="4160520" cy="365760"/>
          </a:xfrm>
          <a:prstGeom prst="rect">
            <a:avLst/>
          </a:prstGeom>
        </p:spPr>
        <p:txBody>
          <a:bodyPr vert="horz" lIns="96655" tIns="48328" rIns="96655" bIns="48328" rtlCol="0"/>
          <a:lstStyle>
            <a:lvl1pPr algn="r">
              <a:defRPr sz="1200"/>
            </a:lvl1pPr>
          </a:lstStyle>
          <a:p>
            <a:fld id="{2D7D0E4F-C96D-4A0D-86E2-D8A1B21DC7F9}" type="datetimeFigureOut">
              <a:rPr lang="en-US" smtClean="0"/>
              <a:pPr/>
              <a:t>3/27/2024</a:t>
            </a:fld>
            <a:endParaRPr lang="en-US" dirty="0"/>
          </a:p>
        </p:txBody>
      </p:sp>
      <p:sp>
        <p:nvSpPr>
          <p:cNvPr id="4" name="Footer Placeholder 3"/>
          <p:cNvSpPr>
            <a:spLocks noGrp="1"/>
          </p:cNvSpPr>
          <p:nvPr>
            <p:ph type="ftr" sz="quarter" idx="2"/>
          </p:nvPr>
        </p:nvSpPr>
        <p:spPr>
          <a:xfrm>
            <a:off x="0" y="6948171"/>
            <a:ext cx="4160520" cy="365760"/>
          </a:xfrm>
          <a:prstGeom prst="rect">
            <a:avLst/>
          </a:prstGeom>
        </p:spPr>
        <p:txBody>
          <a:bodyPr vert="horz" lIns="96655" tIns="48328" rIns="96655" bIns="48328" rtlCol="0" anchor="b"/>
          <a:lstStyle>
            <a:lvl1pPr algn="l">
              <a:defRPr sz="1200"/>
            </a:lvl1pPr>
          </a:lstStyle>
          <a:p>
            <a:endParaRPr lang="en-US" dirty="0"/>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55" tIns="48328" rIns="96655" bIns="48328" rtlCol="0" anchor="b"/>
          <a:lstStyle>
            <a:lvl1pPr algn="r">
              <a:defRPr sz="1200"/>
            </a:lvl1pPr>
          </a:lstStyle>
          <a:p>
            <a:fld id="{1F3BE29C-9DC8-4A23-88FA-2C31AA8C1AE1}" type="slidenum">
              <a:rPr lang="en-US" smtClean="0"/>
              <a:pPr/>
              <a:t>‹#›</a:t>
            </a:fld>
            <a:endParaRPr lang="en-US" dirty="0"/>
          </a:p>
        </p:txBody>
      </p:sp>
    </p:spTree>
    <p:extLst>
      <p:ext uri="{BB962C8B-B14F-4D97-AF65-F5344CB8AC3E}">
        <p14:creationId xmlns:p14="http://schemas.microsoft.com/office/powerpoint/2010/main" val="17721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1390" cy="366010"/>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idx="1"/>
          </p:nvPr>
        </p:nvSpPr>
        <p:spPr>
          <a:xfrm>
            <a:off x="5437637" y="0"/>
            <a:ext cx="4161390" cy="366010"/>
          </a:xfrm>
          <a:prstGeom prst="rect">
            <a:avLst/>
          </a:prstGeom>
        </p:spPr>
        <p:txBody>
          <a:bodyPr vert="horz" lIns="94851" tIns="47425" rIns="94851" bIns="47425" rtlCol="0"/>
          <a:lstStyle>
            <a:lvl1pPr algn="r">
              <a:defRPr sz="1200"/>
            </a:lvl1pPr>
          </a:lstStyle>
          <a:p>
            <a:fld id="{E9DB771F-2B7A-43B0-86DA-DFB117D364DB}" type="datetimeFigureOut">
              <a:rPr lang="en-US" smtClean="0"/>
              <a:pPr/>
              <a:t>3/27/2024</a:t>
            </a:fld>
            <a:endParaRPr lang="en-US" dirty="0"/>
          </a:p>
        </p:txBody>
      </p:sp>
      <p:sp>
        <p:nvSpPr>
          <p:cNvPr id="4" name="Slide Image Placeholder 3"/>
          <p:cNvSpPr>
            <a:spLocks noGrp="1" noRot="1" noChangeAspect="1"/>
          </p:cNvSpPr>
          <p:nvPr>
            <p:ph type="sldImg" idx="2"/>
          </p:nvPr>
        </p:nvSpPr>
        <p:spPr>
          <a:xfrm>
            <a:off x="2971800" y="547688"/>
            <a:ext cx="3657600" cy="2743200"/>
          </a:xfrm>
          <a:prstGeom prst="rect">
            <a:avLst/>
          </a:prstGeom>
          <a:noFill/>
          <a:ln w="12700">
            <a:solidFill>
              <a:prstClr val="black"/>
            </a:solidFill>
          </a:ln>
        </p:spPr>
        <p:txBody>
          <a:bodyPr vert="horz" lIns="94851" tIns="47425" rIns="94851" bIns="47425" rtlCol="0" anchor="ctr"/>
          <a:lstStyle/>
          <a:p>
            <a:endParaRPr lang="en-US" dirty="0"/>
          </a:p>
        </p:txBody>
      </p:sp>
      <p:sp>
        <p:nvSpPr>
          <p:cNvPr id="5" name="Notes Placeholder 4"/>
          <p:cNvSpPr>
            <a:spLocks noGrp="1"/>
          </p:cNvSpPr>
          <p:nvPr>
            <p:ph type="body" sz="quarter" idx="3"/>
          </p:nvPr>
        </p:nvSpPr>
        <p:spPr>
          <a:xfrm>
            <a:off x="960990" y="3475220"/>
            <a:ext cx="7679221" cy="3291591"/>
          </a:xfrm>
          <a:prstGeom prst="rect">
            <a:avLst/>
          </a:prstGeom>
        </p:spPr>
        <p:txBody>
          <a:bodyPr vert="horz" lIns="94851" tIns="47425" rIns="94851" bIns="47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947941"/>
            <a:ext cx="4161390" cy="366010"/>
          </a:xfrm>
          <a:prstGeom prst="rect">
            <a:avLst/>
          </a:prstGeom>
        </p:spPr>
        <p:txBody>
          <a:bodyPr vert="horz" lIns="94851" tIns="47425" rIns="94851" bIns="474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437637" y="6947941"/>
            <a:ext cx="4161390" cy="366010"/>
          </a:xfrm>
          <a:prstGeom prst="rect">
            <a:avLst/>
          </a:prstGeom>
        </p:spPr>
        <p:txBody>
          <a:bodyPr vert="horz" lIns="94851" tIns="47425" rIns="94851" bIns="47425" rtlCol="0" anchor="b"/>
          <a:lstStyle>
            <a:lvl1pPr algn="r">
              <a:defRPr sz="1200"/>
            </a:lvl1pPr>
          </a:lstStyle>
          <a:p>
            <a:fld id="{67AE12B0-1451-4B66-8373-D4036555A515}" type="slidenum">
              <a:rPr lang="en-US" smtClean="0"/>
              <a:pPr/>
              <a:t>‹#›</a:t>
            </a:fld>
            <a:endParaRPr lang="en-US" dirty="0"/>
          </a:p>
        </p:txBody>
      </p:sp>
    </p:spTree>
    <p:extLst>
      <p:ext uri="{BB962C8B-B14F-4D97-AF65-F5344CB8AC3E}">
        <p14:creationId xmlns:p14="http://schemas.microsoft.com/office/powerpoint/2010/main" val="105304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E309D3-5DD1-46C2-BA79-021D215F2E5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391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user request form or modification form</a:t>
            </a:r>
          </a:p>
        </p:txBody>
      </p:sp>
      <p:sp>
        <p:nvSpPr>
          <p:cNvPr id="4" name="Slide Number Placeholder 3"/>
          <p:cNvSpPr>
            <a:spLocks noGrp="1"/>
          </p:cNvSpPr>
          <p:nvPr>
            <p:ph type="sldNum" sz="quarter" idx="5"/>
          </p:nvPr>
        </p:nvSpPr>
        <p:spPr/>
        <p:txBody>
          <a:bodyPr/>
          <a:lstStyle/>
          <a:p>
            <a:fld id="{67AE12B0-1451-4B66-8373-D4036555A515}" type="slidenum">
              <a:rPr lang="en-US" smtClean="0"/>
              <a:pPr/>
              <a:t>10</a:t>
            </a:fld>
            <a:endParaRPr lang="en-US" dirty="0"/>
          </a:p>
        </p:txBody>
      </p:sp>
    </p:spTree>
    <p:extLst>
      <p:ext uri="{BB962C8B-B14F-4D97-AF65-F5344CB8AC3E}">
        <p14:creationId xmlns:p14="http://schemas.microsoft.com/office/powerpoint/2010/main" val="3295291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2 slides show MFA setup</a:t>
            </a:r>
          </a:p>
        </p:txBody>
      </p:sp>
      <p:sp>
        <p:nvSpPr>
          <p:cNvPr id="4" name="Slide Number Placeholder 3"/>
          <p:cNvSpPr>
            <a:spLocks noGrp="1"/>
          </p:cNvSpPr>
          <p:nvPr>
            <p:ph type="sldNum" sz="quarter" idx="5"/>
          </p:nvPr>
        </p:nvSpPr>
        <p:spPr/>
        <p:txBody>
          <a:bodyPr/>
          <a:lstStyle/>
          <a:p>
            <a:fld id="{67AE12B0-1451-4B66-8373-D4036555A515}" type="slidenum">
              <a:rPr lang="en-US" smtClean="0"/>
              <a:pPr/>
              <a:t>12</a:t>
            </a:fld>
            <a:endParaRPr lang="en-US" dirty="0"/>
          </a:p>
        </p:txBody>
      </p:sp>
    </p:spTree>
    <p:extLst>
      <p:ext uri="{BB962C8B-B14F-4D97-AF65-F5344CB8AC3E}">
        <p14:creationId xmlns:p14="http://schemas.microsoft.com/office/powerpoint/2010/main" val="136971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Highly suggest using the mobile app if you are able</a:t>
            </a:r>
          </a:p>
        </p:txBody>
      </p:sp>
      <p:sp>
        <p:nvSpPr>
          <p:cNvPr id="4" name="Slide Number Placeholder 3"/>
          <p:cNvSpPr>
            <a:spLocks noGrp="1"/>
          </p:cNvSpPr>
          <p:nvPr>
            <p:ph type="sldNum" sz="quarter" idx="5"/>
          </p:nvPr>
        </p:nvSpPr>
        <p:spPr/>
        <p:txBody>
          <a:bodyPr/>
          <a:lstStyle/>
          <a:p>
            <a:fld id="{67AE12B0-1451-4B66-8373-D4036555A515}" type="slidenum">
              <a:rPr lang="en-US" smtClean="0"/>
              <a:pPr/>
              <a:t>14</a:t>
            </a:fld>
            <a:endParaRPr lang="en-US" dirty="0"/>
          </a:p>
        </p:txBody>
      </p:sp>
    </p:spTree>
    <p:extLst>
      <p:ext uri="{BB962C8B-B14F-4D97-AF65-F5344CB8AC3E}">
        <p14:creationId xmlns:p14="http://schemas.microsoft.com/office/powerpoint/2010/main" val="1785741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rPr>
              <a:t>Consistent data collection</a:t>
            </a:r>
          </a:p>
          <a:p>
            <a:r>
              <a:rPr lang="en-US" dirty="0"/>
              <a:t>A lot of dropdowns and built-in validations</a:t>
            </a:r>
          </a:p>
          <a:p>
            <a:r>
              <a:rPr lang="en-US" dirty="0"/>
              <a:t>Unknown options- get into more in CORE training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AE12B0-1451-4B66-8373-D4036555A51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5480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Post Program = 6m/1y/3y out from discharge, which isn’t covered in CORE</a:t>
            </a:r>
          </a:p>
        </p:txBody>
      </p:sp>
      <p:sp>
        <p:nvSpPr>
          <p:cNvPr id="4" name="Slide Number Placeholder 3"/>
          <p:cNvSpPr>
            <a:spLocks noGrp="1"/>
          </p:cNvSpPr>
          <p:nvPr>
            <p:ph type="sldNum" sz="quarter" idx="5"/>
          </p:nvPr>
        </p:nvSpPr>
        <p:spPr/>
        <p:txBody>
          <a:bodyPr/>
          <a:lstStyle/>
          <a:p>
            <a:fld id="{67AE12B0-1451-4B66-8373-D4036555A515}" type="slidenum">
              <a:rPr lang="en-US" smtClean="0"/>
              <a:pPr/>
              <a:t>20</a:t>
            </a:fld>
            <a:endParaRPr lang="en-US" dirty="0"/>
          </a:p>
        </p:txBody>
      </p:sp>
    </p:spTree>
    <p:extLst>
      <p:ext uri="{BB962C8B-B14F-4D97-AF65-F5344CB8AC3E}">
        <p14:creationId xmlns:p14="http://schemas.microsoft.com/office/powerpoint/2010/main" val="3647474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Post Program = 6m/1y/3y out from discharge, which isn’t covered in CORE</a:t>
            </a:r>
          </a:p>
          <a:p>
            <a:endParaRPr lang="en-US" dirty="0"/>
          </a:p>
        </p:txBody>
      </p:sp>
      <p:sp>
        <p:nvSpPr>
          <p:cNvPr id="4" name="Slide Number Placeholder 3"/>
          <p:cNvSpPr>
            <a:spLocks noGrp="1"/>
          </p:cNvSpPr>
          <p:nvPr>
            <p:ph type="sldNum" sz="quarter" idx="5"/>
          </p:nvPr>
        </p:nvSpPr>
        <p:spPr/>
        <p:txBody>
          <a:bodyPr/>
          <a:lstStyle/>
          <a:p>
            <a:fld id="{67AE12B0-1451-4B66-8373-D4036555A515}" type="slidenum">
              <a:rPr lang="en-US" smtClean="0"/>
              <a:pPr/>
              <a:t>23</a:t>
            </a:fld>
            <a:endParaRPr lang="en-US" dirty="0"/>
          </a:p>
        </p:txBody>
      </p:sp>
    </p:spTree>
    <p:extLst>
      <p:ext uri="{BB962C8B-B14F-4D97-AF65-F5344CB8AC3E}">
        <p14:creationId xmlns:p14="http://schemas.microsoft.com/office/powerpoint/2010/main" val="1575432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AE12B0-1451-4B66-8373-D4036555A515}" type="slidenum">
              <a:rPr lang="en-US" smtClean="0"/>
              <a:pPr/>
              <a:t>24</a:t>
            </a:fld>
            <a:endParaRPr lang="en-US" dirty="0"/>
          </a:p>
        </p:txBody>
      </p:sp>
    </p:spTree>
    <p:extLst>
      <p:ext uri="{BB962C8B-B14F-4D97-AF65-F5344CB8AC3E}">
        <p14:creationId xmlns:p14="http://schemas.microsoft.com/office/powerpoint/2010/main" val="522809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Post Program = 6m/1y/3y out from discharge, which isn’t covered in CORE</a:t>
            </a:r>
          </a:p>
          <a:p>
            <a:endParaRPr lang="en-US" dirty="0"/>
          </a:p>
          <a:p>
            <a:endParaRPr lang="en-US" dirty="0"/>
          </a:p>
        </p:txBody>
      </p:sp>
      <p:sp>
        <p:nvSpPr>
          <p:cNvPr id="4" name="Slide Number Placeholder 3"/>
          <p:cNvSpPr>
            <a:spLocks noGrp="1"/>
          </p:cNvSpPr>
          <p:nvPr>
            <p:ph type="sldNum" sz="quarter" idx="5"/>
          </p:nvPr>
        </p:nvSpPr>
        <p:spPr/>
        <p:txBody>
          <a:bodyPr/>
          <a:lstStyle/>
          <a:p>
            <a:fld id="{67AE12B0-1451-4B66-8373-D4036555A515}" type="slidenum">
              <a:rPr lang="en-US" smtClean="0"/>
              <a:pPr/>
              <a:t>25</a:t>
            </a:fld>
            <a:endParaRPr lang="en-US" dirty="0"/>
          </a:p>
        </p:txBody>
      </p:sp>
    </p:spTree>
    <p:extLst>
      <p:ext uri="{BB962C8B-B14F-4D97-AF65-F5344CB8AC3E}">
        <p14:creationId xmlns:p14="http://schemas.microsoft.com/office/powerpoint/2010/main" val="4190251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Screened not in CORE = </a:t>
            </a:r>
          </a:p>
        </p:txBody>
      </p:sp>
      <p:sp>
        <p:nvSpPr>
          <p:cNvPr id="4" name="Slide Number Placeholder 3"/>
          <p:cNvSpPr>
            <a:spLocks noGrp="1"/>
          </p:cNvSpPr>
          <p:nvPr>
            <p:ph type="sldNum" sz="quarter" idx="5"/>
          </p:nvPr>
        </p:nvSpPr>
        <p:spPr/>
        <p:txBody>
          <a:bodyPr/>
          <a:lstStyle/>
          <a:p>
            <a:fld id="{67AE12B0-1451-4B66-8373-D4036555A515}" type="slidenum">
              <a:rPr lang="en-US" smtClean="0"/>
              <a:pPr/>
              <a:t>26</a:t>
            </a:fld>
            <a:endParaRPr lang="en-US" dirty="0"/>
          </a:p>
        </p:txBody>
      </p:sp>
    </p:spTree>
    <p:extLst>
      <p:ext uri="{BB962C8B-B14F-4D97-AF65-F5344CB8AC3E}">
        <p14:creationId xmlns:p14="http://schemas.microsoft.com/office/powerpoint/2010/main" val="128899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 case management system in that it does not have individual case notes per session, no scheduling functions, no payment/fee tracking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AE12B0-1451-4B66-8373-D4036555A51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683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collection and program evaluation are both addressed in state and national standards for </a:t>
            </a:r>
            <a:r>
              <a:rPr lang="en-US" dirty="0" err="1"/>
              <a:t>tx</a:t>
            </a:r>
            <a:r>
              <a:rPr lang="en-US" dirty="0"/>
              <a:t> courts and diversion programs</a:t>
            </a:r>
          </a:p>
          <a:p>
            <a:r>
              <a:rPr lang="en-US" dirty="0"/>
              <a:t>All TAD funded programs are required to enter all referrals to their program regardless of admission to the program</a:t>
            </a:r>
          </a:p>
        </p:txBody>
      </p:sp>
      <p:sp>
        <p:nvSpPr>
          <p:cNvPr id="4" name="Slide Number Placeholder 3"/>
          <p:cNvSpPr>
            <a:spLocks noGrp="1"/>
          </p:cNvSpPr>
          <p:nvPr>
            <p:ph type="sldNum" sz="quarter" idx="5"/>
          </p:nvPr>
        </p:nvSpPr>
        <p:spPr/>
        <p:txBody>
          <a:bodyPr/>
          <a:lstStyle/>
          <a:p>
            <a:fld id="{67AE12B0-1451-4B66-8373-D4036555A515}" type="slidenum">
              <a:rPr lang="en-US" smtClean="0"/>
              <a:pPr/>
              <a:t>3</a:t>
            </a:fld>
            <a:endParaRPr lang="en-US" dirty="0"/>
          </a:p>
        </p:txBody>
      </p:sp>
    </p:spTree>
    <p:extLst>
      <p:ext uri="{BB962C8B-B14F-4D97-AF65-F5344CB8AC3E}">
        <p14:creationId xmlns:p14="http://schemas.microsoft.com/office/powerpoint/2010/main" val="1345757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Outcomes (admission and dc) particularly for evaluation</a:t>
            </a:r>
          </a:p>
          <a:p>
            <a:pPr marL="171450" indent="-171450">
              <a:buFont typeface="Arial" panose="020B0604020202020204" pitchFamily="34" charset="0"/>
              <a:buChar char="•"/>
            </a:pPr>
            <a:r>
              <a:rPr lang="en-US" dirty="0"/>
              <a:t>Progress updates for performance measures for site use to evaluate program performance (ratio of incentives and sanctions, number of treatment sessions attended </a:t>
            </a:r>
            <a:r>
              <a:rPr lang="en-US" dirty="0" err="1"/>
              <a:t>etc</a:t>
            </a:r>
            <a:r>
              <a:rPr lang="en-US"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AE12B0-1451-4B66-8373-D4036555A51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508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site(county/tribe) needs to have a MOU with DOJ given the sensitivity of the data collected such as criminal justice and treatment information – Updated MOU is required every 3 years with next updated year being 2026???</a:t>
            </a:r>
          </a:p>
          <a:p>
            <a:r>
              <a:rPr lang="en-US" dirty="0"/>
              <a:t>Participants need to be signing consent forms to have their data collected- is a checkbox in core for that</a:t>
            </a:r>
          </a:p>
          <a:p>
            <a:r>
              <a:rPr lang="en-US" dirty="0"/>
              <a:t>Can only view data for the specific site-program combination you have requested access to</a:t>
            </a:r>
          </a:p>
        </p:txBody>
      </p:sp>
      <p:sp>
        <p:nvSpPr>
          <p:cNvPr id="4" name="Slide Number Placeholder 3"/>
          <p:cNvSpPr>
            <a:spLocks noGrp="1"/>
          </p:cNvSpPr>
          <p:nvPr>
            <p:ph type="sldNum" sz="quarter" idx="5"/>
          </p:nvPr>
        </p:nvSpPr>
        <p:spPr/>
        <p:txBody>
          <a:bodyPr/>
          <a:lstStyle/>
          <a:p>
            <a:fld id="{67AE12B0-1451-4B66-8373-D4036555A515}" type="slidenum">
              <a:rPr lang="en-US" smtClean="0"/>
              <a:pPr/>
              <a:t>5</a:t>
            </a:fld>
            <a:endParaRPr lang="en-US" dirty="0"/>
          </a:p>
        </p:txBody>
      </p:sp>
    </p:spTree>
    <p:extLst>
      <p:ext uri="{BB962C8B-B14F-4D97-AF65-F5344CB8AC3E}">
        <p14:creationId xmlns:p14="http://schemas.microsoft.com/office/powerpoint/2010/main" val="184844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going to change program let us know! For example, if you are a drug court or OWI court and will become a hybrid court</a:t>
            </a:r>
          </a:p>
        </p:txBody>
      </p:sp>
      <p:sp>
        <p:nvSpPr>
          <p:cNvPr id="4" name="Slide Number Placeholder 3"/>
          <p:cNvSpPr>
            <a:spLocks noGrp="1"/>
          </p:cNvSpPr>
          <p:nvPr>
            <p:ph type="sldNum" sz="quarter" idx="5"/>
          </p:nvPr>
        </p:nvSpPr>
        <p:spPr/>
        <p:txBody>
          <a:bodyPr/>
          <a:lstStyle/>
          <a:p>
            <a:fld id="{67AE12B0-1451-4B66-8373-D4036555A515}" type="slidenum">
              <a:rPr lang="en-US" smtClean="0"/>
              <a:pPr/>
              <a:t>6</a:t>
            </a:fld>
            <a:endParaRPr lang="en-US" dirty="0"/>
          </a:p>
        </p:txBody>
      </p:sp>
    </p:spTree>
    <p:extLst>
      <p:ext uri="{BB962C8B-B14F-4D97-AF65-F5344CB8AC3E}">
        <p14:creationId xmlns:p14="http://schemas.microsoft.com/office/powerpoint/2010/main" val="2835112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site admin per county/tribe- needs approved by same individual who signed MOU for your site (county exec/board chair), will sign off on all requests</a:t>
            </a:r>
          </a:p>
          <a:p>
            <a:r>
              <a:rPr lang="en-US" dirty="0"/>
              <a:t>One program admin per program- will sign off on all requests for that program</a:t>
            </a:r>
          </a:p>
          <a:p>
            <a:r>
              <a:rPr lang="en-US" dirty="0"/>
              <a:t>As many program users and reports users as </a:t>
            </a:r>
            <a:r>
              <a:rPr lang="en-US" dirty="0" err="1"/>
              <a:t>youd</a:t>
            </a:r>
            <a:r>
              <a:rPr lang="en-US" dirty="0"/>
              <a:t> like</a:t>
            </a:r>
          </a:p>
        </p:txBody>
      </p:sp>
      <p:sp>
        <p:nvSpPr>
          <p:cNvPr id="4" name="Slide Number Placeholder 3"/>
          <p:cNvSpPr>
            <a:spLocks noGrp="1"/>
          </p:cNvSpPr>
          <p:nvPr>
            <p:ph type="sldNum" sz="quarter" idx="5"/>
          </p:nvPr>
        </p:nvSpPr>
        <p:spPr/>
        <p:txBody>
          <a:bodyPr/>
          <a:lstStyle/>
          <a:p>
            <a:fld id="{67AE12B0-1451-4B66-8373-D4036555A515}" type="slidenum">
              <a:rPr lang="en-US" smtClean="0"/>
              <a:pPr/>
              <a:t>7</a:t>
            </a:fld>
            <a:endParaRPr lang="en-US" dirty="0"/>
          </a:p>
        </p:txBody>
      </p:sp>
    </p:spTree>
    <p:extLst>
      <p:ext uri="{BB962C8B-B14F-4D97-AF65-F5344CB8AC3E}">
        <p14:creationId xmlns:p14="http://schemas.microsoft.com/office/powerpoint/2010/main" val="3440578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 a user request form</a:t>
            </a:r>
          </a:p>
          <a:p>
            <a:r>
              <a:rPr lang="en-US" dirty="0"/>
              <a:t>Complete user agreement</a:t>
            </a:r>
          </a:p>
          <a:p>
            <a:r>
              <a:rPr lang="en-US" dirty="0"/>
              <a:t>MCA if needed</a:t>
            </a:r>
          </a:p>
          <a:p>
            <a:r>
              <a:rPr lang="en-US" dirty="0"/>
              <a:t>Remove user form</a:t>
            </a:r>
          </a:p>
        </p:txBody>
      </p:sp>
      <p:sp>
        <p:nvSpPr>
          <p:cNvPr id="4" name="Slide Number Placeholder 3"/>
          <p:cNvSpPr>
            <a:spLocks noGrp="1"/>
          </p:cNvSpPr>
          <p:nvPr>
            <p:ph type="sldNum" sz="quarter" idx="5"/>
          </p:nvPr>
        </p:nvSpPr>
        <p:spPr/>
        <p:txBody>
          <a:bodyPr/>
          <a:lstStyle/>
          <a:p>
            <a:fld id="{67AE12B0-1451-4B66-8373-D4036555A515}" type="slidenum">
              <a:rPr lang="en-US" smtClean="0"/>
              <a:pPr/>
              <a:t>8</a:t>
            </a:fld>
            <a:endParaRPr lang="en-US" dirty="0"/>
          </a:p>
        </p:txBody>
      </p:sp>
    </p:spTree>
    <p:extLst>
      <p:ext uri="{BB962C8B-B14F-4D97-AF65-F5344CB8AC3E}">
        <p14:creationId xmlns:p14="http://schemas.microsoft.com/office/powerpoint/2010/main" val="174141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User agreement- don’t share password, disclose information </a:t>
            </a:r>
            <a:r>
              <a:rPr lang="en-US" dirty="0" err="1"/>
              <a:t>etc</a:t>
            </a:r>
            <a:endParaRPr lang="en-US" dirty="0"/>
          </a:p>
        </p:txBody>
      </p:sp>
      <p:sp>
        <p:nvSpPr>
          <p:cNvPr id="4" name="Slide Number Placeholder 3"/>
          <p:cNvSpPr>
            <a:spLocks noGrp="1"/>
          </p:cNvSpPr>
          <p:nvPr>
            <p:ph type="sldNum" sz="quarter" idx="5"/>
          </p:nvPr>
        </p:nvSpPr>
        <p:spPr/>
        <p:txBody>
          <a:bodyPr/>
          <a:lstStyle/>
          <a:p>
            <a:fld id="{67AE12B0-1451-4B66-8373-D4036555A515}" type="slidenum">
              <a:rPr lang="en-US" smtClean="0"/>
              <a:pPr/>
              <a:t>9</a:t>
            </a:fld>
            <a:endParaRPr lang="en-US" dirty="0"/>
          </a:p>
        </p:txBody>
      </p:sp>
    </p:spTree>
    <p:extLst>
      <p:ext uri="{BB962C8B-B14F-4D97-AF65-F5344CB8AC3E}">
        <p14:creationId xmlns:p14="http://schemas.microsoft.com/office/powerpoint/2010/main" val="444867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875620" y="1122363"/>
            <a:ext cx="5322700" cy="2387600"/>
          </a:xfrm>
        </p:spPr>
        <p:txBody>
          <a:bodyPr anchor="b">
            <a:noAutofit/>
          </a:bodyPr>
          <a:lstStyle>
            <a:lvl1pPr algn="l">
              <a:defRPr sz="45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875620" y="3602039"/>
            <a:ext cx="7125380" cy="806675"/>
          </a:xfrm>
        </p:spPr>
        <p:txBody>
          <a:bodyPr>
            <a:noAutofit/>
          </a:bodyPr>
          <a:lstStyle>
            <a:lvl1pPr marL="0" indent="0" algn="l">
              <a:buNone/>
              <a:defRPr sz="2400">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9144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437809" y="4960030"/>
            <a:ext cx="1163411"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838881"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838881"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6198321" y="-3419"/>
            <a:ext cx="2945680"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875620"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8268381" y="4580708"/>
            <a:ext cx="875620"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54965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451387" y="3698284"/>
            <a:ext cx="3611104" cy="270832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87562"/>
            <a:ext cx="7334387" cy="3366815"/>
          </a:xfrm>
        </p:spPr>
        <p:txBody>
          <a:bodyPr>
            <a:noAutofit/>
          </a:bodyPr>
          <a:lstStyle>
            <a:lvl1pPr marL="0" indent="0">
              <a:buNone/>
              <a:defRPr>
                <a:solidFill>
                  <a:schemeClr val="bg1"/>
                </a:solidFill>
                <a:latin typeface="+mn-lt"/>
              </a:defRPr>
            </a:lvl1pPr>
            <a:lvl2pPr marL="342900" indent="0">
              <a:buNone/>
              <a:defRPr>
                <a:solidFill>
                  <a:schemeClr val="bg1"/>
                </a:solidFill>
                <a:latin typeface="+mn-lt"/>
              </a:defRPr>
            </a:lvl2pPr>
            <a:lvl3pPr marL="685800" indent="0">
              <a:buNone/>
              <a:defRPr>
                <a:solidFill>
                  <a:schemeClr val="bg1"/>
                </a:solidFill>
                <a:latin typeface="+mn-lt"/>
              </a:defRPr>
            </a:lvl3pPr>
            <a:lvl4pPr marL="1028700" indent="0">
              <a:buNone/>
              <a:defRPr>
                <a:solidFill>
                  <a:schemeClr val="bg1"/>
                </a:solidFill>
                <a:latin typeface="+mn-lt"/>
              </a:defRPr>
            </a:lvl4pPr>
            <a:lvl5pPr marL="13716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275764"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5F02DCD1-2C6B-F948-9F72-3BB0CF3D512E}" type="datetime1">
              <a:rPr lang="en-US" smtClean="0"/>
              <a:pPr/>
              <a:t>3/27/2024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18895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528204"/>
            <a:ext cx="3497580"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6435672"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700392"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6061569" y="5590904"/>
            <a:ext cx="1179285"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2057400"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C1583C39-01BF-7F43-854C-FBB4E9AB6B0C}" type="datetime1">
              <a:rPr lang="en-US" smtClean="0"/>
              <a:pPr/>
              <a:t>3/27/2024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712426" y="2528204"/>
            <a:ext cx="3497580"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875620" y="2005689"/>
            <a:ext cx="3497580"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712426" y="2005689"/>
            <a:ext cx="3497580"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67238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18" y="2526318"/>
            <a:ext cx="2414016"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5984284" y="451388"/>
            <a:ext cx="3611104" cy="270832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1773"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8326876" y="6040876"/>
            <a:ext cx="933856" cy="700392"/>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1940563" y="5590904"/>
            <a:ext cx="1179285"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325336" cy="365125"/>
          </a:xfrm>
          <a:prstGeom prst="rect">
            <a:avLst/>
          </a:prstGeom>
        </p:spPr>
        <p:txBody>
          <a:bodyPr vert="horz" lIns="91440" tIns="45720" rIns="91440" bIns="45720" rtlCol="0" anchor="ctr">
            <a:noAutofit/>
          </a:bodyPr>
          <a:lstStyle>
            <a:lvl1pPr algn="l">
              <a:defRPr sz="900">
                <a:solidFill>
                  <a:schemeClr val="accent2"/>
                </a:solidFill>
                <a:latin typeface="+mn-lt"/>
              </a:defRPr>
            </a:lvl1pPr>
          </a:lstStyle>
          <a:p>
            <a:fld id="{4B103E64-1627-9140-8127-1849FED275E1}" type="datetime1">
              <a:rPr lang="en-US" smtClean="0"/>
              <a:pPr/>
              <a:t>3/27/2024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3512841" y="2526318"/>
            <a:ext cx="2379959"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875620" y="2003804"/>
            <a:ext cx="2379959"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3512841" y="2003804"/>
            <a:ext cx="2379959"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6150062" y="2526318"/>
            <a:ext cx="2379959" cy="2828613"/>
          </a:xfrm>
        </p:spPr>
        <p:txBody>
          <a:bodyPr>
            <a:noAutofit/>
          </a:bodyPr>
          <a:lstStyle>
            <a:lvl1pPr marL="0" indent="0">
              <a:buNone/>
              <a:defRPr sz="1500">
                <a:latin typeface="+mn-lt"/>
              </a:defRPr>
            </a:lvl1pPr>
            <a:lvl2pPr marL="342900" indent="0">
              <a:buNone/>
              <a:defRPr sz="1350">
                <a:latin typeface="+mn-lt"/>
              </a:defRPr>
            </a:lvl2pPr>
            <a:lvl3pPr marL="685800" indent="0">
              <a:buNone/>
              <a:defRPr sz="1200">
                <a:latin typeface="+mn-lt"/>
              </a:defRPr>
            </a:lvl3pPr>
            <a:lvl4pPr marL="1028700" indent="0">
              <a:buNone/>
              <a:defRPr sz="1050">
                <a:latin typeface="+mn-lt"/>
              </a:defRPr>
            </a:lvl4pPr>
            <a:lvl5pPr marL="1371600" indent="0">
              <a:buNone/>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6150062" y="2003804"/>
            <a:ext cx="2379959" cy="522514"/>
          </a:xfrm>
        </p:spPr>
        <p:txBody>
          <a:bodyPr>
            <a:noAutofit/>
          </a:bodyPr>
          <a:lstStyle>
            <a:lvl1pPr marL="0" indent="0">
              <a:buNone/>
              <a:defRPr sz="1800" b="1">
                <a:latin typeface="+mj-lt"/>
              </a:defRPr>
            </a:lvl1pPr>
            <a:lvl2pPr marL="342900" indent="0">
              <a:buNone/>
              <a:defRPr sz="1500" b="1">
                <a:latin typeface="+mj-lt"/>
              </a:defRPr>
            </a:lvl2pPr>
            <a:lvl3pPr marL="685800" indent="0">
              <a:buNone/>
              <a:defRPr sz="1350" b="1">
                <a:latin typeface="+mj-lt"/>
              </a:defRPr>
            </a:lvl3pPr>
            <a:lvl4pPr marL="1028700" indent="0">
              <a:buNone/>
              <a:defRPr sz="1200" b="1">
                <a:latin typeface="+mj-lt"/>
              </a:defRPr>
            </a:lvl4pPr>
            <a:lvl5pPr marL="1371600" indent="0">
              <a:buNone/>
              <a:defRPr sz="12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00359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875620" y="1122363"/>
            <a:ext cx="4665209" cy="2387600"/>
          </a:xfrm>
        </p:spPr>
        <p:txBody>
          <a:bodyPr anchor="b">
            <a:noAutofit/>
          </a:bodyPr>
          <a:lstStyle>
            <a:lvl1pPr algn="l">
              <a:defRPr sz="45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875620" y="3602039"/>
            <a:ext cx="4665208" cy="2247219"/>
          </a:xfrm>
        </p:spPr>
        <p:txBody>
          <a:bodyPr>
            <a:noAutofit/>
          </a:bodyPr>
          <a:lstStyle>
            <a:lvl1pPr marL="0" indent="0" algn="l">
              <a:buNone/>
              <a:defRPr sz="2100">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6198319" y="0"/>
            <a:ext cx="29456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6198321" y="3685939"/>
            <a:ext cx="2945680"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875620"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7671161" y="-1"/>
            <a:ext cx="1472840"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497942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8E93FA60-DDD6-4D33-BD3B-D512A86BB6CA}" type="datetimeFigureOut">
              <a:rPr lang="en-US" smtClean="0"/>
              <a:pPr/>
              <a:t>3/27/2024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7E15044B-90A1-425D-BAC3-0CBD19DC1875}" type="slidenum">
              <a:rPr lang="en-US" smtClean="0"/>
              <a:pPr/>
              <a:t>‹#›</a:t>
            </a:fld>
            <a:endParaRPr lang="en-US" dirty="0"/>
          </a:p>
        </p:txBody>
      </p:sp>
    </p:spTree>
    <p:extLst>
      <p:ext uri="{BB962C8B-B14F-4D97-AF65-F5344CB8AC3E}">
        <p14:creationId xmlns:p14="http://schemas.microsoft.com/office/powerpoint/2010/main" val="188895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17468"/>
            <a:ext cx="7334387" cy="3366815"/>
          </a:xfrm>
        </p:spPr>
        <p:txBody>
          <a:bodyPr>
            <a:noAutofit/>
          </a:bodyPr>
          <a:lstStyle>
            <a:lvl1pPr marL="0" indent="0">
              <a:buNone/>
              <a:defRPr>
                <a:latin typeface="+mn-lt"/>
              </a:defRPr>
            </a:lvl1pPr>
            <a:lvl2pPr marL="342900" indent="0">
              <a:buNone/>
              <a:defRPr>
                <a:latin typeface="+mn-lt"/>
              </a:defRPr>
            </a:lvl2pPr>
            <a:lvl3pPr marL="685800" indent="0">
              <a:buNone/>
              <a:defRPr>
                <a:latin typeface="+mn-lt"/>
              </a:defRPr>
            </a:lvl3pPr>
            <a:lvl4pPr marL="1028700" indent="0">
              <a:buNone/>
              <a:defRPr>
                <a:latin typeface="+mn-lt"/>
              </a:defRPr>
            </a:lvl4pPr>
            <a:lvl5pPr marL="13716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6435672"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700392"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6061569" y="5590904"/>
            <a:ext cx="1179285"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2057400"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DD9C8446-696E-6942-B6C8-CC9CAD0B34E0}" type="datetime1">
              <a:rPr lang="en-US" smtClean="0"/>
              <a:pPr/>
              <a:t>3/27/2024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69244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9156617"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6448289"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700392"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7472326" y="614324"/>
            <a:ext cx="2285999" cy="105735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75620" y="2653168"/>
            <a:ext cx="7334387" cy="3436483"/>
          </a:xfrm>
        </p:spPr>
        <p:txBody>
          <a:bodyPr>
            <a:noAutofit/>
          </a:bodyPr>
          <a:lstStyle>
            <a:lvl1pPr marL="0" indent="0">
              <a:lnSpc>
                <a:spcPct val="150000"/>
              </a:lnSpc>
              <a:buNone/>
              <a:defRPr sz="1800">
                <a:solidFill>
                  <a:schemeClr val="bg1"/>
                </a:solidFill>
                <a:latin typeface="+mn-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3/27/2024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7654738" y="6356351"/>
            <a:ext cx="120351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14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6019118"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875621" y="1059400"/>
            <a:ext cx="4684434" cy="2387600"/>
          </a:xfrm>
        </p:spPr>
        <p:txBody>
          <a:bodyPr anchor="b">
            <a:noAutofit/>
          </a:bodyPr>
          <a:lstStyle>
            <a:lvl1pPr algn="l">
              <a:defRPr sz="45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875621" y="3539076"/>
            <a:ext cx="4684434" cy="1406101"/>
          </a:xfrm>
        </p:spPr>
        <p:txBody>
          <a:bodyPr>
            <a:noAutofit/>
          </a:bodyPr>
          <a:lstStyle>
            <a:lvl1pPr marL="0" indent="0" algn="l">
              <a:buNone/>
              <a:defRPr sz="2400">
                <a:solidFill>
                  <a:schemeClr val="bg1"/>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5835853" y="2512646"/>
            <a:ext cx="3032351" cy="1832708"/>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6435672" y="3246896"/>
            <a:ext cx="2708328"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200680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87562"/>
            <a:ext cx="7334387" cy="3366815"/>
          </a:xfrm>
        </p:spPr>
        <p:txBody>
          <a:bodyPr>
            <a:noAutofit/>
          </a:bodyPr>
          <a:lstStyle>
            <a:lvl1pPr marL="0" indent="0">
              <a:buNone/>
              <a:defRPr>
                <a:latin typeface="+mn-lt"/>
              </a:defRPr>
            </a:lvl1pPr>
            <a:lvl2pPr marL="342900" indent="0">
              <a:buNone/>
              <a:defRPr>
                <a:latin typeface="+mn-lt"/>
              </a:defRPr>
            </a:lvl2pPr>
            <a:lvl3pPr marL="685800" indent="0">
              <a:buNone/>
              <a:defRPr>
                <a:latin typeface="+mn-lt"/>
              </a:defRPr>
            </a:lvl3pPr>
            <a:lvl4pPr marL="1028700" indent="0">
              <a:buNone/>
              <a:defRPr>
                <a:latin typeface="+mn-lt"/>
              </a:defRPr>
            </a:lvl4pPr>
            <a:lvl5pPr marL="13716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6435672" y="1"/>
            <a:ext cx="2708328"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451387" y="3698284"/>
            <a:ext cx="3611104" cy="270832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275764" cy="365125"/>
          </a:xfrm>
          <a:prstGeom prst="rect">
            <a:avLst/>
          </a:prstGeom>
        </p:spPr>
        <p:txBody>
          <a:bodyPr vert="horz" lIns="91440" tIns="45720" rIns="91440" bIns="45720" rtlCol="0" anchor="ctr">
            <a:noAutofit/>
          </a:bodyPr>
          <a:lstStyle>
            <a:lvl1pPr algn="l">
              <a:defRPr sz="900">
                <a:solidFill>
                  <a:schemeClr val="accent2"/>
                </a:solidFill>
                <a:latin typeface="+mn-lt"/>
              </a:defRPr>
            </a:lvl1pPr>
          </a:lstStyle>
          <a:p>
            <a:fld id="{7E7AB22C-8B7E-9B4A-8C65-396C3C874D86}" type="datetime1">
              <a:rPr lang="en-US" smtClean="0"/>
              <a:pPr/>
              <a:t>3/27/2024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067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7882649" y="311029"/>
            <a:ext cx="1572380" cy="950323"/>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875620" y="381000"/>
            <a:ext cx="7334387" cy="1325563"/>
          </a:xfrm>
        </p:spPr>
        <p:txBody>
          <a:bodyPr anchor="b">
            <a:noAutofit/>
          </a:bodyPr>
          <a:lstStyle>
            <a:lvl1pPr>
              <a:defRPr sz="36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75620" y="2087564"/>
            <a:ext cx="7334387" cy="3366813"/>
          </a:xfrm>
        </p:spPr>
        <p:txBody>
          <a:bodyPr>
            <a:noAutofit/>
          </a:bodyPr>
          <a:lstStyle>
            <a:lvl1pPr marL="0" indent="0">
              <a:buNone/>
              <a:defRPr>
                <a:latin typeface="+mn-lt"/>
              </a:defRPr>
            </a:lvl1pPr>
            <a:lvl2pPr marL="342900" indent="0">
              <a:buNone/>
              <a:defRPr>
                <a:latin typeface="+mn-lt"/>
              </a:defRPr>
            </a:lvl2pPr>
            <a:lvl3pPr marL="685800" indent="0">
              <a:buNone/>
              <a:defRPr>
                <a:latin typeface="+mn-lt"/>
              </a:defRPr>
            </a:lvl3pPr>
            <a:lvl4pPr marL="1028700" indent="0">
              <a:buNone/>
              <a:defRPr>
                <a:latin typeface="+mn-lt"/>
              </a:defRPr>
            </a:lvl4pPr>
            <a:lvl5pPr marL="13716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85750" y="6356351"/>
            <a:ext cx="1275764" cy="365125"/>
          </a:xfrm>
          <a:prstGeom prst="rect">
            <a:avLst/>
          </a:prstGeom>
        </p:spPr>
        <p:txBody>
          <a:bodyPr vert="horz" lIns="91440" tIns="45720" rIns="91440" bIns="45720" rtlCol="0" anchor="ctr">
            <a:noAutofit/>
          </a:bodyPr>
          <a:lstStyle>
            <a:lvl1pPr algn="l">
              <a:defRPr sz="900">
                <a:solidFill>
                  <a:schemeClr val="accent3"/>
                </a:solidFill>
                <a:latin typeface="+mn-lt"/>
              </a:defRPr>
            </a:lvl1pPr>
          </a:lstStyle>
          <a:p>
            <a:fld id="{8CE9AC2A-20AD-8C48-B5EB-B5322BDBCDEE}" type="datetime1">
              <a:rPr lang="en-US" smtClean="0"/>
              <a:pPr/>
              <a:t>3/27/2024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7614958" y="6356351"/>
            <a:ext cx="1243292" cy="365125"/>
          </a:xfrm>
          <a:prstGeom prst="rect">
            <a:avLst/>
          </a:prstGeom>
        </p:spPr>
        <p:txBody>
          <a:bodyPr vert="horz" lIns="91440" tIns="45720" rIns="91440" bIns="45720" rtlCol="0" anchor="ctr">
            <a:noAutofit/>
          </a:bodyPr>
          <a:lstStyle>
            <a:lvl1pPr algn="r">
              <a:defRPr sz="9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29074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349041" y="1684338"/>
            <a:ext cx="6445919" cy="2810460"/>
          </a:xfrm>
        </p:spPr>
        <p:txBody>
          <a:bodyPr>
            <a:noAutofit/>
          </a:bodyPr>
          <a:lstStyle>
            <a:lvl1pPr algn="ctr">
              <a:lnSpc>
                <a:spcPct val="100000"/>
              </a:lnSpc>
              <a:defRPr sz="345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285750" y="519406"/>
            <a:ext cx="1023223" cy="1094521"/>
          </a:xfrm>
        </p:spPr>
        <p:txBody>
          <a:bodyPr>
            <a:noAutofit/>
          </a:bodyPr>
          <a:lstStyle>
            <a:lvl1pPr marL="0" indent="0" algn="ctr">
              <a:buNone/>
              <a:defRPr sz="17925" b="1">
                <a:solidFill>
                  <a:schemeClr val="accent1">
                    <a:lumMod val="75000"/>
                  </a:schemeClr>
                </a:solidFill>
                <a:latin typeface="Tenorite" pitchFamily="2" charset="0"/>
              </a:defRPr>
            </a:lvl1pPr>
            <a:lvl2pPr marL="342900" indent="0">
              <a:buNone/>
              <a:defRPr b="1">
                <a:solidFill>
                  <a:schemeClr val="bg1"/>
                </a:solidFill>
                <a:latin typeface="Tenorite" pitchFamily="2" charset="0"/>
              </a:defRPr>
            </a:lvl2pPr>
            <a:lvl3pPr marL="685800" indent="0">
              <a:buNone/>
              <a:defRPr b="1">
                <a:solidFill>
                  <a:schemeClr val="bg1"/>
                </a:solidFill>
                <a:latin typeface="Tenorite" pitchFamily="2" charset="0"/>
              </a:defRPr>
            </a:lvl3pPr>
            <a:lvl4pPr marL="1028700" indent="0">
              <a:buNone/>
              <a:defRPr b="1">
                <a:solidFill>
                  <a:schemeClr val="bg1"/>
                </a:solidFill>
                <a:latin typeface="Tenorite" pitchFamily="2" charset="0"/>
              </a:defRPr>
            </a:lvl4pPr>
            <a:lvl5pPr marL="13716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5161360" y="4494213"/>
            <a:ext cx="2633663" cy="679450"/>
          </a:xfrm>
        </p:spPr>
        <p:txBody>
          <a:bodyPr>
            <a:noAutofit/>
          </a:bodyPr>
          <a:lstStyle>
            <a:lvl1pPr marL="0" indent="0" algn="r">
              <a:buNone/>
              <a:defRPr sz="1500">
                <a:solidFill>
                  <a:schemeClr val="bg1"/>
                </a:solidFill>
                <a:latin typeface="+mn-lt"/>
              </a:defRPr>
            </a:lvl1pPr>
            <a:lvl2pPr marL="342900" indent="0" algn="r">
              <a:buNone/>
              <a:defRPr sz="1350">
                <a:solidFill>
                  <a:schemeClr val="bg1"/>
                </a:solidFill>
                <a:latin typeface="Tenorite" pitchFamily="2" charset="0"/>
              </a:defRPr>
            </a:lvl2pPr>
            <a:lvl3pPr marL="685800" indent="0" algn="r">
              <a:buNone/>
              <a:defRPr sz="1200">
                <a:solidFill>
                  <a:schemeClr val="bg1"/>
                </a:solidFill>
                <a:latin typeface="Tenorite" pitchFamily="2" charset="0"/>
              </a:defRPr>
            </a:lvl3pPr>
            <a:lvl4pPr marL="1028700" indent="0" algn="r">
              <a:buNone/>
              <a:defRPr sz="1050">
                <a:solidFill>
                  <a:schemeClr val="bg1"/>
                </a:solidFill>
                <a:latin typeface="Tenorite" pitchFamily="2" charset="0"/>
              </a:defRPr>
            </a:lvl4pPr>
            <a:lvl5pPr marL="1371600" indent="0" algn="r">
              <a:buNone/>
              <a:defRPr sz="105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7956828" y="3399693"/>
            <a:ext cx="1023223" cy="1094521"/>
          </a:xfrm>
        </p:spPr>
        <p:txBody>
          <a:bodyPr>
            <a:noAutofit/>
          </a:bodyPr>
          <a:lstStyle>
            <a:lvl1pPr marL="0" indent="0" algn="ctr">
              <a:buNone/>
              <a:defRPr sz="17925" b="1">
                <a:solidFill>
                  <a:schemeClr val="accent1">
                    <a:lumMod val="75000"/>
                  </a:schemeClr>
                </a:solidFill>
                <a:latin typeface="Tenorite" pitchFamily="2" charset="0"/>
              </a:defRPr>
            </a:lvl1pPr>
            <a:lvl2pPr marL="342900" indent="0">
              <a:buNone/>
              <a:defRPr b="1">
                <a:solidFill>
                  <a:schemeClr val="bg1"/>
                </a:solidFill>
                <a:latin typeface="Tenorite" pitchFamily="2" charset="0"/>
              </a:defRPr>
            </a:lvl2pPr>
            <a:lvl3pPr marL="685800" indent="0">
              <a:buNone/>
              <a:defRPr b="1">
                <a:solidFill>
                  <a:schemeClr val="bg1"/>
                </a:solidFill>
                <a:latin typeface="Tenorite" pitchFamily="2" charset="0"/>
              </a:defRPr>
            </a:lvl3pPr>
            <a:lvl4pPr marL="1028700" indent="0">
              <a:buNone/>
              <a:defRPr b="1">
                <a:solidFill>
                  <a:schemeClr val="bg1"/>
                </a:solidFill>
                <a:latin typeface="Tenorite" pitchFamily="2" charset="0"/>
              </a:defRPr>
            </a:lvl4pPr>
            <a:lvl5pPr marL="13716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3/27/2024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2495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7392759"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562822" y="381000"/>
            <a:ext cx="6301218" cy="1325563"/>
          </a:xfrm>
        </p:spPr>
        <p:txBody>
          <a:bodyPr lIns="0" anchor="b">
            <a:noAutofit/>
          </a:bodyPr>
          <a:lstStyle>
            <a:lvl1pPr>
              <a:defRPr sz="36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562822" y="2227758"/>
            <a:ext cx="900281" cy="1201242"/>
          </a:xfrm>
        </p:spPr>
        <p:txBody>
          <a:bodyPr>
            <a:noAutofit/>
          </a:bodyPr>
          <a:lstStyle>
            <a:lvl1pPr marL="0" indent="0">
              <a:buNone/>
              <a:defRPr sz="105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1592514" y="2426400"/>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1592513" y="2811646"/>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4121860" y="2227758"/>
            <a:ext cx="900281" cy="1201242"/>
          </a:xfrm>
        </p:spPr>
        <p:txBody>
          <a:bodyPr>
            <a:noAutofit/>
          </a:bodyPr>
          <a:lstStyle>
            <a:lvl1pPr marL="0" indent="0">
              <a:buNone/>
              <a:defRPr sz="105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5153113" y="242256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5153112" y="280781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562822" y="4254273"/>
            <a:ext cx="900281" cy="1201242"/>
          </a:xfrm>
        </p:spPr>
        <p:txBody>
          <a:bodyPr>
            <a:noAutofit/>
          </a:bodyPr>
          <a:lstStyle>
            <a:lvl1pPr marL="0" indent="0">
              <a:buNone/>
              <a:defRPr sz="105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1592514" y="4498793"/>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1592513" y="4884039"/>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4121860" y="4254273"/>
            <a:ext cx="900281" cy="1201242"/>
          </a:xfrm>
        </p:spPr>
        <p:txBody>
          <a:bodyPr>
            <a:noAutofit/>
          </a:bodyPr>
          <a:lstStyle>
            <a:lvl1pPr marL="0" indent="0">
              <a:buNone/>
              <a:defRPr sz="105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5153113" y="4498793"/>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5153112" y="4884039"/>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285751" y="6356351"/>
            <a:ext cx="1177352" cy="365125"/>
          </a:xfrm>
        </p:spPr>
        <p:txBody>
          <a:bodyPr>
            <a:noAutofit/>
          </a:bodyPr>
          <a:lstStyle>
            <a:lvl1pPr>
              <a:defRPr>
                <a:solidFill>
                  <a:schemeClr val="accent3"/>
                </a:solidFill>
                <a:latin typeface="+mn-lt"/>
              </a:defRPr>
            </a:lvl1pPr>
          </a:lstStyle>
          <a:p>
            <a:fld id="{9A85C5CA-AE29-AB4C-8F85-0373C72001D8}" type="datetime1">
              <a:rPr lang="en-US" smtClean="0"/>
              <a:pPr/>
              <a:t>3/27/2024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153330" y="6356351"/>
            <a:ext cx="30861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6249251" y="6356351"/>
            <a:ext cx="875621"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6889750" y="501347"/>
            <a:ext cx="1881641" cy="875620"/>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8149828" y="1879978"/>
            <a:ext cx="994172"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8268380" y="-1664"/>
            <a:ext cx="875621"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7750568" y="2737752"/>
            <a:ext cx="1035623"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7765369" y="5479369"/>
            <a:ext cx="1881641" cy="875620"/>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7392760" y="3651506"/>
            <a:ext cx="994172"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7392760" y="4976360"/>
            <a:ext cx="875621"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Tree>
    <p:extLst>
      <p:ext uri="{BB962C8B-B14F-4D97-AF65-F5344CB8AC3E}">
        <p14:creationId xmlns:p14="http://schemas.microsoft.com/office/powerpoint/2010/main" val="183069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562822" y="381000"/>
            <a:ext cx="8008607" cy="1325563"/>
          </a:xfrm>
        </p:spPr>
        <p:txBody>
          <a:bodyPr lIns="0" anchor="b">
            <a:noAutofit/>
          </a:bodyPr>
          <a:lstStyle>
            <a:lvl1pPr>
              <a:defRPr sz="36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562822" y="2068735"/>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562823"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562822"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2662048" y="2068735"/>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2662049"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2662048"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4761276" y="2068735"/>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4761276"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4761276"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6860502" y="2068735"/>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6860502" y="2994545"/>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6860502" y="3379791"/>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562822" y="4118552"/>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562823"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562822"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2662048" y="4118552"/>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2662049"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2662048"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4761276" y="4118552"/>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4761276"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4761276"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6860502" y="4118552"/>
            <a:ext cx="678740" cy="905641"/>
          </a:xfrm>
        </p:spPr>
        <p:txBody>
          <a:bodyPr>
            <a:noAutofit/>
          </a:bodyPr>
          <a:lstStyle>
            <a:lvl1pPr marL="0" indent="0">
              <a:buNone/>
              <a:defRPr sz="105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6860502" y="5044362"/>
            <a:ext cx="1710928" cy="347662"/>
          </a:xfrm>
        </p:spPr>
        <p:txBody>
          <a:bodyPr lIns="0" tIns="0" rIns="0" bIns="0" anchor="b" anchorCtr="0">
            <a:noAutofit/>
          </a:bodyPr>
          <a:lstStyle>
            <a:lvl1pPr marL="0" indent="0" algn="l">
              <a:lnSpc>
                <a:spcPct val="100000"/>
              </a:lnSpc>
              <a:spcBef>
                <a:spcPts val="0"/>
              </a:spcBef>
              <a:buNone/>
              <a:defRPr sz="1350" b="1" spc="15"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6860502" y="5429608"/>
            <a:ext cx="1710928" cy="347662"/>
          </a:xfrm>
        </p:spPr>
        <p:txBody>
          <a:bodyPr lIns="0" tIns="0" rIns="0" bIns="0">
            <a:noAutofit/>
          </a:bodyPr>
          <a:lstStyle>
            <a:lvl1pPr marL="0" indent="0" algn="l">
              <a:lnSpc>
                <a:spcPct val="100000"/>
              </a:lnSpc>
              <a:spcBef>
                <a:spcPts val="0"/>
              </a:spcBef>
              <a:buNone/>
              <a:defRPr sz="1050" b="0" spc="15"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3/27/2024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9537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285750" y="381000"/>
            <a:ext cx="85725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285750" y="1825625"/>
            <a:ext cx="85725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285750" y="6356351"/>
            <a:ext cx="2057400" cy="365125"/>
          </a:xfrm>
          <a:prstGeom prst="rect">
            <a:avLst/>
          </a:prstGeom>
        </p:spPr>
        <p:txBody>
          <a:bodyPr vert="horz" lIns="91440" tIns="45720" rIns="91440" bIns="45720" rtlCol="0" anchor="ctr">
            <a:noAutofit/>
          </a:bodyPr>
          <a:lstStyle>
            <a:lvl1pPr algn="l">
              <a:defRPr sz="900">
                <a:solidFill>
                  <a:schemeClr val="tx2"/>
                </a:solidFill>
                <a:latin typeface="+mn-lt"/>
              </a:defRPr>
            </a:lvl1pPr>
          </a:lstStyle>
          <a:p>
            <a:fld id="{B562DF68-3089-814D-8A14-C651FE91885E}" type="datetime1">
              <a:rPr lang="en-US" smtClean="0"/>
              <a:pPr/>
              <a:t>3/27/2024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noAutofit/>
          </a:bodyPr>
          <a:lstStyle>
            <a:lvl1pPr algn="ctr">
              <a:defRPr sz="9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6800850" y="6356351"/>
            <a:ext cx="2057400" cy="365125"/>
          </a:xfrm>
          <a:prstGeom prst="rect">
            <a:avLst/>
          </a:prstGeom>
        </p:spPr>
        <p:txBody>
          <a:bodyPr vert="horz" lIns="91440" tIns="45720" rIns="91440" bIns="45720" rtlCol="0" anchor="ctr">
            <a:noAutofit/>
          </a:bodyPr>
          <a:lstStyle>
            <a:lvl1pPr algn="r">
              <a:defRPr sz="9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63148358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5" r:id="rId14"/>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0.pn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ore@doj.state.wi.us" TargetMode="External"/><Relationship Id="rId2" Type="http://schemas.openxmlformats.org/officeDocument/2006/relationships/hyperlink" Target="mailto:horvathkm@doj.state.wi.us" TargetMode="External"/><Relationship Id="rId1" Type="http://schemas.openxmlformats.org/officeDocument/2006/relationships/slideLayout" Target="../slideLayouts/slideLayout2.xml"/><Relationship Id="rId4" Type="http://schemas.openxmlformats.org/officeDocument/2006/relationships/hyperlink" Target="mailto:statsanalysis@doj.state.wi.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557" y="2062100"/>
            <a:ext cx="6343650" cy="1556397"/>
          </a:xfrm>
        </p:spPr>
        <p:txBody>
          <a:bodyPr>
            <a:noAutofit/>
          </a:bodyPr>
          <a:lstStyle/>
          <a:p>
            <a:pPr algn="ctr"/>
            <a:r>
              <a:rPr lang="en-US" sz="2700" dirty="0">
                <a:latin typeface="+mn-lt"/>
              </a:rPr>
              <a:t>Comprehensive Outcome, Research, and Evaluation (CORE) Reporting System</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966061"/>
            <a:ext cx="1570749" cy="1547188"/>
          </a:xfrm>
          <a:prstGeom prst="rect">
            <a:avLst/>
          </a:prstGeom>
        </p:spPr>
      </p:pic>
    </p:spTree>
    <p:extLst>
      <p:ext uri="{BB962C8B-B14F-4D97-AF65-F5344CB8AC3E}">
        <p14:creationId xmlns:p14="http://schemas.microsoft.com/office/powerpoint/2010/main" val="98745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1B329-C1C3-466A-AEDB-16B42E8A88B4}"/>
              </a:ext>
            </a:extLst>
          </p:cNvPr>
          <p:cNvSpPr>
            <a:spLocks noGrp="1"/>
          </p:cNvSpPr>
          <p:nvPr>
            <p:ph type="title"/>
          </p:nvPr>
        </p:nvSpPr>
        <p:spPr>
          <a:xfrm>
            <a:off x="555479" y="216429"/>
            <a:ext cx="7575839" cy="653805"/>
          </a:xfrm>
        </p:spPr>
        <p:txBody>
          <a:bodyPr>
            <a:normAutofit/>
          </a:bodyPr>
          <a:lstStyle/>
          <a:p>
            <a:r>
              <a:rPr lang="en-US" sz="3200" dirty="0"/>
              <a:t>Requesting New User or a Change Form</a:t>
            </a:r>
          </a:p>
        </p:txBody>
      </p:sp>
      <p:sp>
        <p:nvSpPr>
          <p:cNvPr id="3" name="Content Placeholder 2"/>
          <p:cNvSpPr>
            <a:spLocks noGrp="1"/>
          </p:cNvSpPr>
          <p:nvPr>
            <p:ph idx="1"/>
          </p:nvPr>
        </p:nvSpPr>
        <p:spPr>
          <a:xfrm>
            <a:off x="228600" y="1143000"/>
            <a:ext cx="8229600" cy="5334000"/>
          </a:xfrm>
        </p:spPr>
        <p:txBody>
          <a:bodyPr>
            <a:noAutofit/>
          </a:bodyPr>
          <a:lstStyle/>
          <a:p>
            <a:pPr marL="400050">
              <a:buFont typeface="Arial" panose="020B0604020202020204" pitchFamily="34" charset="0"/>
              <a:buChar char="•"/>
            </a:pPr>
            <a:endParaRPr lang="en-US" dirty="0"/>
          </a:p>
          <a:p>
            <a:pPr marL="692658" lvl="1">
              <a:buFont typeface="Arial" panose="020B0604020202020204" pitchFamily="34" charset="0"/>
              <a:buChar char="•"/>
            </a:pPr>
            <a:endParaRPr lang="en-US" sz="2800" dirty="0">
              <a:latin typeface="Calibri" panose="020F0502020204030204" pitchFamily="34" charset="0"/>
            </a:endParaRPr>
          </a:p>
          <a:p>
            <a:pPr marL="692658" lvl="1">
              <a:buFont typeface="Arial" panose="020B0604020202020204" pitchFamily="34" charset="0"/>
              <a:buChar char="•"/>
            </a:pPr>
            <a:endParaRPr lang="en-US" sz="2800" dirty="0">
              <a:latin typeface="Calibri" panose="020F0502020204030204" pitchFamily="34" charset="0"/>
            </a:endParaRPr>
          </a:p>
          <a:p>
            <a:pPr marL="692658" lvl="1">
              <a:buFont typeface="Arial" panose="020B0604020202020204" pitchFamily="34" charset="0"/>
              <a:buChar char="•"/>
            </a:pPr>
            <a:endParaRPr lang="en-US" sz="2800" dirty="0">
              <a:latin typeface="Calibri" panose="020F0502020204030204" pitchFamily="34" charset="0"/>
            </a:endParaRPr>
          </a:p>
          <a:p>
            <a:endParaRPr lang="en-US" dirty="0"/>
          </a:p>
        </p:txBody>
      </p:sp>
      <p:pic>
        <p:nvPicPr>
          <p:cNvPr id="6" name="Picture 5">
            <a:extLst>
              <a:ext uri="{FF2B5EF4-FFF2-40B4-BE49-F238E27FC236}">
                <a16:creationId xmlns:a16="http://schemas.microsoft.com/office/drawing/2014/main" id="{8B7CD88D-E3AD-CCEA-4FF9-62FEB7CB5DB3}"/>
              </a:ext>
            </a:extLst>
          </p:cNvPr>
          <p:cNvPicPr>
            <a:picLocks noChangeAspect="1"/>
          </p:cNvPicPr>
          <p:nvPr/>
        </p:nvPicPr>
        <p:blipFill>
          <a:blip r:embed="rId3"/>
          <a:stretch>
            <a:fillRect/>
          </a:stretch>
        </p:blipFill>
        <p:spPr>
          <a:xfrm>
            <a:off x="1187159" y="841987"/>
            <a:ext cx="6312477" cy="4120905"/>
          </a:xfrm>
          <a:prstGeom prst="rect">
            <a:avLst/>
          </a:prstGeom>
        </p:spPr>
      </p:pic>
      <p:pic>
        <p:nvPicPr>
          <p:cNvPr id="7" name="Picture 6">
            <a:extLst>
              <a:ext uri="{FF2B5EF4-FFF2-40B4-BE49-F238E27FC236}">
                <a16:creationId xmlns:a16="http://schemas.microsoft.com/office/drawing/2014/main" id="{0563EC48-AF18-5751-FCA0-4A410A6B6A43}"/>
              </a:ext>
            </a:extLst>
          </p:cNvPr>
          <p:cNvPicPr>
            <a:picLocks noChangeAspect="1"/>
          </p:cNvPicPr>
          <p:nvPr/>
        </p:nvPicPr>
        <p:blipFill>
          <a:blip r:embed="rId4"/>
          <a:stretch>
            <a:fillRect/>
          </a:stretch>
        </p:blipFill>
        <p:spPr>
          <a:xfrm>
            <a:off x="1248541" y="4942930"/>
            <a:ext cx="6251095" cy="1529124"/>
          </a:xfrm>
          <a:prstGeom prst="rect">
            <a:avLst/>
          </a:prstGeom>
        </p:spPr>
      </p:pic>
    </p:spTree>
    <p:extLst>
      <p:ext uri="{BB962C8B-B14F-4D97-AF65-F5344CB8AC3E}">
        <p14:creationId xmlns:p14="http://schemas.microsoft.com/office/powerpoint/2010/main" val="71673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BCF9-F2C3-DBD8-13F9-82EBC1D05079}"/>
              </a:ext>
            </a:extLst>
          </p:cNvPr>
          <p:cNvSpPr>
            <a:spLocks noGrp="1"/>
          </p:cNvSpPr>
          <p:nvPr>
            <p:ph type="title"/>
          </p:nvPr>
        </p:nvSpPr>
        <p:spPr>
          <a:xfrm>
            <a:off x="2014503" y="442118"/>
            <a:ext cx="5114994" cy="639763"/>
          </a:xfrm>
        </p:spPr>
        <p:txBody>
          <a:bodyPr/>
          <a:lstStyle/>
          <a:p>
            <a:r>
              <a:rPr lang="en-US" dirty="0"/>
              <a:t>Deactivating Users Form</a:t>
            </a:r>
          </a:p>
        </p:txBody>
      </p:sp>
      <p:pic>
        <p:nvPicPr>
          <p:cNvPr id="5" name="Content Placeholder 4">
            <a:extLst>
              <a:ext uri="{FF2B5EF4-FFF2-40B4-BE49-F238E27FC236}">
                <a16:creationId xmlns:a16="http://schemas.microsoft.com/office/drawing/2014/main" id="{B3637FFC-2670-063E-4C36-E4D7E5FE5442}"/>
              </a:ext>
            </a:extLst>
          </p:cNvPr>
          <p:cNvPicPr>
            <a:picLocks noGrp="1" noChangeAspect="1"/>
          </p:cNvPicPr>
          <p:nvPr>
            <p:ph idx="1"/>
          </p:nvPr>
        </p:nvPicPr>
        <p:blipFill>
          <a:blip r:embed="rId2"/>
          <a:stretch>
            <a:fillRect/>
          </a:stretch>
        </p:blipFill>
        <p:spPr>
          <a:xfrm>
            <a:off x="762000" y="1096963"/>
            <a:ext cx="7239000" cy="5008708"/>
          </a:xfrm>
        </p:spPr>
      </p:pic>
    </p:spTree>
    <p:extLst>
      <p:ext uri="{BB962C8B-B14F-4D97-AF65-F5344CB8AC3E}">
        <p14:creationId xmlns:p14="http://schemas.microsoft.com/office/powerpoint/2010/main" val="1433591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3200" dirty="0">
                <a:solidFill>
                  <a:schemeClr val="accent4"/>
                </a:solidFill>
              </a:rPr>
              <a:t>Security</a:t>
            </a:r>
          </a:p>
        </p:txBody>
      </p:sp>
      <p:sp>
        <p:nvSpPr>
          <p:cNvPr id="4" name="Content Placeholder 3"/>
          <p:cNvSpPr>
            <a:spLocks noGrp="1"/>
          </p:cNvSpPr>
          <p:nvPr>
            <p:ph idx="1"/>
          </p:nvPr>
        </p:nvSpPr>
        <p:spPr>
          <a:xfrm>
            <a:off x="457200" y="1371600"/>
            <a:ext cx="8229600" cy="4974336"/>
          </a:xfrm>
          <a:ln>
            <a:noFill/>
          </a:ln>
        </p:spPr>
        <p:txBody>
          <a:bodyPr>
            <a:normAutofit/>
          </a:bodyPr>
          <a:lstStyle/>
          <a:p>
            <a:r>
              <a:rPr lang="en-US" sz="2800" dirty="0"/>
              <a:t>Username and password</a:t>
            </a:r>
          </a:p>
          <a:p>
            <a:pPr marL="685800" lvl="1" indent="-342900">
              <a:buFont typeface="Arial" panose="020B0604020202020204" pitchFamily="34" charset="0"/>
              <a:buChar char="•"/>
            </a:pPr>
            <a:r>
              <a:rPr lang="en-US" sz="2400" dirty="0"/>
              <a:t>After request, will be emailed username and temporary password</a:t>
            </a:r>
          </a:p>
          <a:p>
            <a:pPr marL="1028700" lvl="2" indent="-342900">
              <a:buFont typeface="Arial" panose="020B0604020202020204" pitchFamily="34" charset="0"/>
              <a:buChar char="•"/>
            </a:pPr>
            <a:r>
              <a:rPr lang="en-US" sz="2000" i="1" dirty="0">
                <a:solidFill>
                  <a:schemeClr val="accent4">
                    <a:lumMod val="75000"/>
                  </a:schemeClr>
                </a:solidFill>
              </a:rPr>
              <a:t>Must change within 72 hours</a:t>
            </a:r>
          </a:p>
          <a:p>
            <a:pPr lvl="2"/>
            <a:endParaRPr lang="en-US" sz="1800" dirty="0">
              <a:solidFill>
                <a:schemeClr val="accent4">
                  <a:lumMod val="75000"/>
                </a:schemeClr>
              </a:solidFill>
            </a:endParaRPr>
          </a:p>
          <a:p>
            <a:r>
              <a:rPr lang="en-US" sz="2800" dirty="0"/>
              <a:t>Multi-factor authentication</a:t>
            </a:r>
          </a:p>
          <a:p>
            <a:pPr marL="685800" lvl="1" indent="-342900">
              <a:buFont typeface="Arial" panose="020B0604020202020204" pitchFamily="34" charset="0"/>
              <a:buChar char="•"/>
            </a:pPr>
            <a:r>
              <a:rPr lang="en-US" sz="2400" dirty="0"/>
              <a:t>Will be required to set up upon first login</a:t>
            </a:r>
          </a:p>
          <a:p>
            <a:pPr lvl="1"/>
            <a:endParaRPr lang="en-US" sz="2400" dirty="0"/>
          </a:p>
          <a:p>
            <a:r>
              <a:rPr lang="en-US" sz="2800" dirty="0"/>
              <a:t>What to do if you get locked out (and how to prevent it)</a:t>
            </a:r>
          </a:p>
          <a:p>
            <a:endParaRPr lang="en-US" sz="2800" dirty="0"/>
          </a:p>
          <a:p>
            <a:endParaRPr lang="en-US" sz="2800" dirty="0"/>
          </a:p>
        </p:txBody>
      </p:sp>
    </p:spTree>
    <p:extLst>
      <p:ext uri="{BB962C8B-B14F-4D97-AF65-F5344CB8AC3E}">
        <p14:creationId xmlns:p14="http://schemas.microsoft.com/office/powerpoint/2010/main" val="1779897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96621B-EA24-47FA-9EE4-4289AABFC6E7}"/>
              </a:ext>
            </a:extLst>
          </p:cNvPr>
          <p:cNvPicPr>
            <a:picLocks noChangeAspect="1"/>
          </p:cNvPicPr>
          <p:nvPr/>
        </p:nvPicPr>
        <p:blipFill>
          <a:blip r:embed="rId2"/>
          <a:stretch>
            <a:fillRect/>
          </a:stretch>
        </p:blipFill>
        <p:spPr>
          <a:xfrm>
            <a:off x="90488" y="1838063"/>
            <a:ext cx="8963025" cy="3181874"/>
          </a:xfrm>
          <a:prstGeom prst="rect">
            <a:avLst/>
          </a:prstGeom>
          <a:noFill/>
        </p:spPr>
      </p:pic>
    </p:spTree>
    <p:extLst>
      <p:ext uri="{BB962C8B-B14F-4D97-AF65-F5344CB8AC3E}">
        <p14:creationId xmlns:p14="http://schemas.microsoft.com/office/powerpoint/2010/main" val="3064592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28AD7D5-8871-4E06-BFCC-7992FE5BB2C8}"/>
              </a:ext>
            </a:extLst>
          </p:cNvPr>
          <p:cNvPicPr>
            <a:picLocks noChangeAspect="1"/>
          </p:cNvPicPr>
          <p:nvPr/>
        </p:nvPicPr>
        <p:blipFill>
          <a:blip r:embed="rId3"/>
          <a:stretch>
            <a:fillRect/>
          </a:stretch>
        </p:blipFill>
        <p:spPr>
          <a:xfrm>
            <a:off x="90488" y="885742"/>
            <a:ext cx="8963025" cy="5086516"/>
          </a:xfrm>
          <a:prstGeom prst="rect">
            <a:avLst/>
          </a:prstGeom>
          <a:noFill/>
        </p:spPr>
      </p:pic>
    </p:spTree>
    <p:extLst>
      <p:ext uri="{BB962C8B-B14F-4D97-AF65-F5344CB8AC3E}">
        <p14:creationId xmlns:p14="http://schemas.microsoft.com/office/powerpoint/2010/main" val="710281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14450" y="518346"/>
            <a:ext cx="6858000" cy="6858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685800">
              <a:defRPr/>
            </a:pPr>
            <a:r>
              <a:rPr lang="en-US" sz="2800" dirty="0">
                <a:solidFill>
                  <a:srgbClr val="009DD9"/>
                </a:solidFill>
                <a:latin typeface="Trebuchet MS"/>
              </a:rPr>
              <a:t>Data Collection Sections</a:t>
            </a:r>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00800" y="861246"/>
            <a:ext cx="1524943" cy="571500"/>
          </a:xfrm>
          <a:prstGeom prst="rect">
            <a:avLst/>
          </a:prstGeom>
        </p:spPr>
      </p:pic>
      <p:graphicFrame>
        <p:nvGraphicFramePr>
          <p:cNvPr id="9" name="Diagram 8"/>
          <p:cNvGraphicFramePr/>
          <p:nvPr>
            <p:extLst>
              <p:ext uri="{D42A27DB-BD31-4B8C-83A1-F6EECF244321}">
                <p14:modId xmlns:p14="http://schemas.microsoft.com/office/powerpoint/2010/main" val="4069409135"/>
              </p:ext>
            </p:extLst>
          </p:nvPr>
        </p:nvGraphicFramePr>
        <p:xfrm>
          <a:off x="-762000" y="1295400"/>
          <a:ext cx="5086350" cy="46118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Content Placeholder 2"/>
          <p:cNvSpPr txBox="1">
            <a:spLocks/>
          </p:cNvSpPr>
          <p:nvPr/>
        </p:nvSpPr>
        <p:spPr>
          <a:xfrm>
            <a:off x="2743200" y="1600200"/>
            <a:ext cx="3314700" cy="4611833"/>
          </a:xfrm>
          <a:prstGeom prst="rect">
            <a:avLst/>
          </a:prstGeom>
        </p:spPr>
        <p:txBody>
          <a:bodyPr vert="horz">
            <a:normAutofit fontScale="92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274320" indent="-192024" defTabSz="685800">
              <a:spcBef>
                <a:spcPts val="225"/>
              </a:spcBef>
              <a:buClr>
                <a:srgbClr val="0F243E"/>
              </a:buClr>
              <a:defRPr/>
            </a:pPr>
            <a:r>
              <a:rPr lang="en-US" sz="1950" dirty="0">
                <a:solidFill>
                  <a:srgbClr val="0F243E"/>
                </a:solidFill>
                <a:latin typeface="Calibri" panose="020F0502020204030204" pitchFamily="34" charset="0"/>
              </a:rPr>
              <a:t>Participants are referred and screened</a:t>
            </a:r>
          </a:p>
          <a:p>
            <a:pPr marL="493776" lvl="1" indent="-185166" defTabSz="685800">
              <a:spcBef>
                <a:spcPts val="225"/>
              </a:spcBef>
              <a:buClr>
                <a:srgbClr val="009DD9"/>
              </a:buClr>
              <a:defRPr/>
            </a:pPr>
            <a:r>
              <a:rPr lang="en-US" sz="1800" dirty="0">
                <a:solidFill>
                  <a:srgbClr val="009DD9"/>
                </a:solidFill>
                <a:latin typeface="Calibri" panose="020F0502020204030204" pitchFamily="34" charset="0"/>
              </a:rPr>
              <a:t>Eligibility, program type</a:t>
            </a:r>
          </a:p>
          <a:p>
            <a:pPr marL="308610" lvl="1" indent="0" defTabSz="685800">
              <a:spcBef>
                <a:spcPts val="225"/>
              </a:spcBef>
              <a:buClr>
                <a:srgbClr val="009DD9"/>
              </a:buClr>
              <a:buNone/>
              <a:defRPr/>
            </a:pPr>
            <a:br>
              <a:rPr lang="en-US" sz="1800" dirty="0">
                <a:solidFill>
                  <a:srgbClr val="009DD9"/>
                </a:solidFill>
                <a:latin typeface="Calibri" panose="020F0502020204030204" pitchFamily="34" charset="0"/>
              </a:rPr>
            </a:br>
            <a:endParaRPr lang="en-US" sz="1800" dirty="0">
              <a:solidFill>
                <a:srgbClr val="009DD9"/>
              </a:solidFill>
              <a:latin typeface="Calibri" panose="020F0502020204030204" pitchFamily="34" charset="0"/>
            </a:endParaRPr>
          </a:p>
          <a:p>
            <a:pPr marL="274320" indent="-192024" defTabSz="685800">
              <a:spcBef>
                <a:spcPts val="225"/>
              </a:spcBef>
              <a:buClr>
                <a:srgbClr val="0F243E"/>
              </a:buClr>
              <a:defRPr/>
            </a:pPr>
            <a:r>
              <a:rPr lang="en-US" sz="1950" dirty="0">
                <a:solidFill>
                  <a:srgbClr val="0F243E"/>
                </a:solidFill>
                <a:latin typeface="Calibri" panose="020F0502020204030204" pitchFamily="34" charset="0"/>
              </a:rPr>
              <a:t>Participants start the program</a:t>
            </a:r>
          </a:p>
          <a:p>
            <a:pPr marL="493776" lvl="1" indent="-185166" defTabSz="685800">
              <a:spcBef>
                <a:spcPts val="225"/>
              </a:spcBef>
              <a:buClr>
                <a:srgbClr val="009DD9"/>
              </a:buClr>
              <a:defRPr/>
            </a:pPr>
            <a:r>
              <a:rPr lang="en-US" sz="1800" dirty="0">
                <a:solidFill>
                  <a:srgbClr val="009DD9"/>
                </a:solidFill>
                <a:latin typeface="Calibri" panose="020F0502020204030204" pitchFamily="34" charset="0"/>
              </a:rPr>
              <a:t>Employment, education, medical, mental health, AODA, etc. – one per admission!</a:t>
            </a:r>
            <a:br>
              <a:rPr lang="en-US" sz="1800" dirty="0">
                <a:solidFill>
                  <a:srgbClr val="009DD9"/>
                </a:solidFill>
                <a:latin typeface="Calibri" panose="020F0502020204030204" pitchFamily="34" charset="0"/>
              </a:rPr>
            </a:br>
            <a:endParaRPr lang="en-US" sz="1800" dirty="0">
              <a:solidFill>
                <a:srgbClr val="009DD9"/>
              </a:solidFill>
              <a:latin typeface="Calibri" panose="020F0502020204030204" pitchFamily="34" charset="0"/>
            </a:endParaRPr>
          </a:p>
          <a:p>
            <a:pPr marL="274320" indent="-192024" defTabSz="685800">
              <a:spcBef>
                <a:spcPts val="225"/>
              </a:spcBef>
              <a:buClr>
                <a:srgbClr val="0F243E"/>
              </a:buClr>
              <a:defRPr/>
            </a:pPr>
            <a:r>
              <a:rPr lang="en-US" sz="1950" dirty="0">
                <a:solidFill>
                  <a:srgbClr val="0F243E"/>
                </a:solidFill>
                <a:latin typeface="Calibri" panose="020F0502020204030204" pitchFamily="34" charset="0"/>
              </a:rPr>
              <a:t>Updates as they progress through the program</a:t>
            </a:r>
          </a:p>
          <a:p>
            <a:pPr marL="493776" lvl="1" indent="-185166" defTabSz="685800">
              <a:spcBef>
                <a:spcPts val="225"/>
              </a:spcBef>
              <a:buClr>
                <a:srgbClr val="009DD9"/>
              </a:buClr>
              <a:defRPr/>
            </a:pPr>
            <a:r>
              <a:rPr lang="en-US" sz="1800" dirty="0">
                <a:solidFill>
                  <a:srgbClr val="009DD9"/>
                </a:solidFill>
                <a:latin typeface="Calibri" panose="020F0502020204030204" pitchFamily="34" charset="0"/>
              </a:rPr>
              <a:t>Services, AODA testing, outcomes, incentives, sanctions – by event!</a:t>
            </a:r>
          </a:p>
          <a:p>
            <a:pPr marL="308610" lvl="1" indent="0" defTabSz="685800">
              <a:spcBef>
                <a:spcPts val="225"/>
              </a:spcBef>
              <a:buClr>
                <a:srgbClr val="009DD9"/>
              </a:buClr>
              <a:buNone/>
              <a:defRPr/>
            </a:pPr>
            <a:endParaRPr lang="en-US" sz="1100" dirty="0">
              <a:solidFill>
                <a:srgbClr val="0F243E"/>
              </a:solidFill>
              <a:latin typeface="Calibri" panose="020F0502020204030204" pitchFamily="34" charset="0"/>
            </a:endParaRPr>
          </a:p>
          <a:p>
            <a:pPr marL="274320" indent="-192024" defTabSz="685800">
              <a:spcBef>
                <a:spcPts val="225"/>
              </a:spcBef>
              <a:buClr>
                <a:srgbClr val="0F243E"/>
              </a:buClr>
              <a:defRPr/>
            </a:pPr>
            <a:r>
              <a:rPr lang="en-US" sz="1950" dirty="0">
                <a:solidFill>
                  <a:srgbClr val="0F243E"/>
                </a:solidFill>
                <a:latin typeface="Calibri" panose="020F0502020204030204" pitchFamily="34" charset="0"/>
              </a:rPr>
              <a:t>Participants complete or terminate the program</a:t>
            </a:r>
          </a:p>
          <a:p>
            <a:pPr marL="493776" lvl="1" indent="-185166" defTabSz="685800">
              <a:spcBef>
                <a:spcPts val="225"/>
              </a:spcBef>
              <a:buClr>
                <a:srgbClr val="009DD9"/>
              </a:buClr>
              <a:defRPr/>
            </a:pPr>
            <a:r>
              <a:rPr lang="en-US" sz="1800" dirty="0">
                <a:solidFill>
                  <a:srgbClr val="009DD9"/>
                </a:solidFill>
                <a:latin typeface="Calibri" panose="020F0502020204030204" pitchFamily="34" charset="0"/>
              </a:rPr>
              <a:t>Status, services, AODA testing</a:t>
            </a:r>
          </a:p>
          <a:p>
            <a:pPr marL="274320" indent="-192024" defTabSz="685800">
              <a:spcBef>
                <a:spcPts val="225"/>
              </a:spcBef>
              <a:buClr>
                <a:srgbClr val="0F243E"/>
              </a:buClr>
              <a:defRPr/>
            </a:pPr>
            <a:endParaRPr lang="en-US" sz="1950" dirty="0">
              <a:solidFill>
                <a:srgbClr val="0F243E"/>
              </a:solidFill>
              <a:latin typeface="Calibri" panose="020F0502020204030204" pitchFamily="34" charset="0"/>
            </a:endParaRPr>
          </a:p>
          <a:p>
            <a:pPr marL="274320" indent="-192024" defTabSz="685800">
              <a:spcBef>
                <a:spcPts val="225"/>
              </a:spcBef>
              <a:buClr>
                <a:srgbClr val="0F243E"/>
              </a:buClr>
              <a:defRPr/>
            </a:pPr>
            <a:endParaRPr lang="en-US" sz="1950" dirty="0">
              <a:solidFill>
                <a:srgbClr val="0F243E"/>
              </a:solidFill>
              <a:latin typeface="Calibri" panose="020F0502020204030204" pitchFamily="34" charset="0"/>
            </a:endParaRPr>
          </a:p>
          <a:p>
            <a:pPr marL="274320" indent="-192024" defTabSz="685800">
              <a:spcBef>
                <a:spcPts val="225"/>
              </a:spcBef>
              <a:buClr>
                <a:srgbClr val="0F243E"/>
              </a:buClr>
              <a:defRPr/>
            </a:pPr>
            <a:endParaRPr lang="en-US" sz="1950" dirty="0">
              <a:solidFill>
                <a:srgbClr val="0F243E"/>
              </a:solidFill>
              <a:latin typeface="Calibri" panose="020F0502020204030204" pitchFamily="34" charset="0"/>
            </a:endParaRPr>
          </a:p>
          <a:p>
            <a:pPr marL="274320" indent="-192024" defTabSz="685800">
              <a:spcBef>
                <a:spcPts val="225"/>
              </a:spcBef>
              <a:buClr>
                <a:srgbClr val="0F243E"/>
              </a:buClr>
              <a:defRPr/>
            </a:pPr>
            <a:endParaRPr lang="en-US" sz="1950" dirty="0">
              <a:solidFill>
                <a:srgbClr val="0F243E"/>
              </a:solidFill>
              <a:latin typeface="Calibri" panose="020F0502020204030204" pitchFamily="34" charset="0"/>
            </a:endParaRPr>
          </a:p>
          <a:p>
            <a:pPr marL="274320" indent="-192024" defTabSz="685800">
              <a:spcBef>
                <a:spcPts val="225"/>
              </a:spcBef>
              <a:buClr>
                <a:srgbClr val="0F243E"/>
              </a:buClr>
              <a:defRPr/>
            </a:pPr>
            <a:endParaRPr lang="en-US" sz="1950" dirty="0">
              <a:solidFill>
                <a:srgbClr val="0F243E"/>
              </a:solidFill>
              <a:latin typeface="Calibri" panose="020F0502020204030204" pitchFamily="34" charset="0"/>
            </a:endParaRPr>
          </a:p>
          <a:p>
            <a:pPr marL="0" indent="0" defTabSz="685800">
              <a:spcBef>
                <a:spcPts val="225"/>
              </a:spcBef>
              <a:buClr>
                <a:srgbClr val="0F243E"/>
              </a:buClr>
              <a:buNone/>
              <a:defRPr/>
            </a:pPr>
            <a:endParaRPr lang="en-US" sz="1950" dirty="0">
              <a:solidFill>
                <a:srgbClr val="0F243E"/>
              </a:solidFill>
              <a:latin typeface="Calibri" panose="020F0502020204030204" pitchFamily="34" charset="0"/>
            </a:endParaRPr>
          </a:p>
          <a:p>
            <a:pPr marL="300038" indent="-192024" defTabSz="685800">
              <a:spcBef>
                <a:spcPts val="225"/>
              </a:spcBef>
              <a:buClr>
                <a:srgbClr val="0F243E"/>
              </a:buClr>
              <a:buFont typeface="Arial" panose="020B0604020202020204" pitchFamily="34" charset="0"/>
              <a:buChar char="•"/>
              <a:defRPr/>
            </a:pPr>
            <a:endParaRPr lang="en-US" sz="1950" dirty="0">
              <a:solidFill>
                <a:srgbClr val="0F243E"/>
              </a:solidFill>
              <a:latin typeface="Calibri" panose="020F0502020204030204" pitchFamily="34" charset="0"/>
            </a:endParaRPr>
          </a:p>
        </p:txBody>
      </p:sp>
    </p:spTree>
    <p:extLst>
      <p:ext uri="{BB962C8B-B14F-4D97-AF65-F5344CB8AC3E}">
        <p14:creationId xmlns:p14="http://schemas.microsoft.com/office/powerpoint/2010/main" val="183620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graphicEl>
                                              <a:dgm id="{3B5296B8-37CC-4EDE-B09A-226F898C5F20}"/>
                                            </p:graphicEl>
                                          </p:spTgt>
                                        </p:tgtEl>
                                        <p:attrNameLst>
                                          <p:attrName>style.visibility</p:attrName>
                                        </p:attrNameLst>
                                      </p:cBhvr>
                                      <p:to>
                                        <p:strVal val="visible"/>
                                      </p:to>
                                    </p:set>
                                    <p:animEffect transition="in" filter="wipe(up)">
                                      <p:cBhvr>
                                        <p:cTn id="7" dur="500"/>
                                        <p:tgtEl>
                                          <p:spTgt spid="9">
                                            <p:graphicEl>
                                              <a:dgm id="{3B5296B8-37CC-4EDE-B09A-226F898C5F20}"/>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graphicEl>
                                              <a:dgm id="{8671A483-B52E-4D4B-8E7B-1F90DC61766A}"/>
                                            </p:graphicEl>
                                          </p:spTgt>
                                        </p:tgtEl>
                                        <p:attrNameLst>
                                          <p:attrName>style.visibility</p:attrName>
                                        </p:attrNameLst>
                                      </p:cBhvr>
                                      <p:to>
                                        <p:strVal val="visible"/>
                                      </p:to>
                                    </p:set>
                                    <p:animEffect transition="in" filter="wipe(down)">
                                      <p:cBhvr>
                                        <p:cTn id="10" dur="500"/>
                                        <p:tgtEl>
                                          <p:spTgt spid="9">
                                            <p:graphicEl>
                                              <a:dgm id="{8671A483-B52E-4D4B-8E7B-1F90DC61766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9">
                                            <p:graphicEl>
                                              <a:dgm id="{8D3982F7-07E5-463C-B6C3-2BDC33E1ADEB}"/>
                                            </p:graphicEl>
                                          </p:spTgt>
                                        </p:tgtEl>
                                        <p:attrNameLst>
                                          <p:attrName>style.visibility</p:attrName>
                                        </p:attrNameLst>
                                      </p:cBhvr>
                                      <p:to>
                                        <p:strVal val="visible"/>
                                      </p:to>
                                    </p:set>
                                    <p:animEffect transition="in" filter="wipe(up)">
                                      <p:cBhvr>
                                        <p:cTn id="15" dur="500"/>
                                        <p:tgtEl>
                                          <p:spTgt spid="9">
                                            <p:graphicEl>
                                              <a:dgm id="{8D3982F7-07E5-463C-B6C3-2BDC33E1ADEB}"/>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graphicEl>
                                              <a:dgm id="{E2D2F342-EAB1-4731-95B0-CD4C0090ED16}"/>
                                            </p:graphicEl>
                                          </p:spTgt>
                                        </p:tgtEl>
                                        <p:attrNameLst>
                                          <p:attrName>style.visibility</p:attrName>
                                        </p:attrNameLst>
                                      </p:cBhvr>
                                      <p:to>
                                        <p:strVal val="visible"/>
                                      </p:to>
                                    </p:set>
                                    <p:animEffect transition="in" filter="wipe(down)">
                                      <p:cBhvr>
                                        <p:cTn id="18" dur="500"/>
                                        <p:tgtEl>
                                          <p:spTgt spid="9">
                                            <p:graphicEl>
                                              <a:dgm id="{E2D2F342-EAB1-4731-95B0-CD4C0090ED16}"/>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9">
                                            <p:graphicEl>
                                              <a:dgm id="{3A88AC12-F11E-46A4-B46D-CE910D0AF993}"/>
                                            </p:graphicEl>
                                          </p:spTgt>
                                        </p:tgtEl>
                                        <p:attrNameLst>
                                          <p:attrName>style.visibility</p:attrName>
                                        </p:attrNameLst>
                                      </p:cBhvr>
                                      <p:to>
                                        <p:strVal val="visible"/>
                                      </p:to>
                                    </p:set>
                                    <p:animEffect transition="in" filter="wipe(up)">
                                      <p:cBhvr>
                                        <p:cTn id="23" dur="500"/>
                                        <p:tgtEl>
                                          <p:spTgt spid="9">
                                            <p:graphicEl>
                                              <a:dgm id="{3A88AC12-F11E-46A4-B46D-CE910D0AF993}"/>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9">
                                            <p:graphicEl>
                                              <a:dgm id="{79AE5603-FDCA-48D0-B1FD-F25B937BE743}"/>
                                            </p:graphicEl>
                                          </p:spTgt>
                                        </p:tgtEl>
                                        <p:attrNameLst>
                                          <p:attrName>style.visibility</p:attrName>
                                        </p:attrNameLst>
                                      </p:cBhvr>
                                      <p:to>
                                        <p:strVal val="visible"/>
                                      </p:to>
                                    </p:set>
                                    <p:animEffect transition="in" filter="wipe(down)">
                                      <p:cBhvr>
                                        <p:cTn id="26" dur="500"/>
                                        <p:tgtEl>
                                          <p:spTgt spid="9">
                                            <p:graphicEl>
                                              <a:dgm id="{79AE5603-FDCA-48D0-B1FD-F25B937BE743}"/>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
                                            <p:graphicEl>
                                              <a:dgm id="{FA853918-37DB-4EB0-B1B3-9063C4936363}"/>
                                            </p:graphicEl>
                                          </p:spTgt>
                                        </p:tgtEl>
                                        <p:attrNameLst>
                                          <p:attrName>style.visibility</p:attrName>
                                        </p:attrNameLst>
                                      </p:cBhvr>
                                      <p:to>
                                        <p:strVal val="visible"/>
                                      </p:to>
                                    </p:set>
                                    <p:animEffect transition="in" filter="wipe(up)">
                                      <p:cBhvr>
                                        <p:cTn id="31" dur="500"/>
                                        <p:tgtEl>
                                          <p:spTgt spid="9">
                                            <p:graphicEl>
                                              <a:dgm id="{FA853918-37DB-4EB0-B1B3-9063C4936363}"/>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9">
                                            <p:graphicEl>
                                              <a:dgm id="{870D6A36-7F2A-42FC-80D8-2FF7C99F1DD1}"/>
                                            </p:graphicEl>
                                          </p:spTgt>
                                        </p:tgtEl>
                                        <p:attrNameLst>
                                          <p:attrName>style.visibility</p:attrName>
                                        </p:attrNameLst>
                                      </p:cBhvr>
                                      <p:to>
                                        <p:strVal val="visible"/>
                                      </p:to>
                                    </p:set>
                                    <p:animEffect transition="in" filter="wipe(down)">
                                      <p:cBhvr>
                                        <p:cTn id="34" dur="500"/>
                                        <p:tgtEl>
                                          <p:spTgt spid="9">
                                            <p:graphicEl>
                                              <a:dgm id="{870D6A36-7F2A-42FC-80D8-2FF7C99F1DD1}"/>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wipe(left)">
                                      <p:cBhvr>
                                        <p:cTn id="39" dur="500"/>
                                        <p:tgtEl>
                                          <p:spTgt spid="10">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
                                            <p:txEl>
                                              <p:pRg st="1" end="1"/>
                                            </p:txEl>
                                          </p:spTgt>
                                        </p:tgtEl>
                                        <p:attrNameLst>
                                          <p:attrName>style.visibility</p:attrName>
                                        </p:attrNameLst>
                                      </p:cBhvr>
                                      <p:to>
                                        <p:strVal val="visible"/>
                                      </p:to>
                                    </p:set>
                                    <p:animEffect transition="in" filter="wipe(left)">
                                      <p:cBhvr>
                                        <p:cTn id="44" dur="500"/>
                                        <p:tgtEl>
                                          <p:spTgt spid="10">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Effect transition="in" filter="wipe(left)">
                                      <p:cBhvr>
                                        <p:cTn id="49" dur="500"/>
                                        <p:tgtEl>
                                          <p:spTgt spid="10">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0">
                                            <p:txEl>
                                              <p:pRg st="3" end="3"/>
                                            </p:txEl>
                                          </p:spTgt>
                                        </p:tgtEl>
                                        <p:attrNameLst>
                                          <p:attrName>style.visibility</p:attrName>
                                        </p:attrNameLst>
                                      </p:cBhvr>
                                      <p:to>
                                        <p:strVal val="visible"/>
                                      </p:to>
                                    </p:set>
                                    <p:animEffect transition="in" filter="wipe(left)">
                                      <p:cBhvr>
                                        <p:cTn id="54" dur="500"/>
                                        <p:tgtEl>
                                          <p:spTgt spid="10">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
                                            <p:txEl>
                                              <p:pRg st="4" end="4"/>
                                            </p:txEl>
                                          </p:spTgt>
                                        </p:tgtEl>
                                        <p:attrNameLst>
                                          <p:attrName>style.visibility</p:attrName>
                                        </p:attrNameLst>
                                      </p:cBhvr>
                                      <p:to>
                                        <p:strVal val="visible"/>
                                      </p:to>
                                    </p:set>
                                    <p:animEffect transition="in" filter="wipe(left)">
                                      <p:cBhvr>
                                        <p:cTn id="59" dur="500"/>
                                        <p:tgtEl>
                                          <p:spTgt spid="10">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0">
                                            <p:txEl>
                                              <p:pRg st="5" end="5"/>
                                            </p:txEl>
                                          </p:spTgt>
                                        </p:tgtEl>
                                        <p:attrNameLst>
                                          <p:attrName>style.visibility</p:attrName>
                                        </p:attrNameLst>
                                      </p:cBhvr>
                                      <p:to>
                                        <p:strVal val="visible"/>
                                      </p:to>
                                    </p:set>
                                    <p:animEffect transition="in" filter="wipe(left)">
                                      <p:cBhvr>
                                        <p:cTn id="64" dur="500"/>
                                        <p:tgtEl>
                                          <p:spTgt spid="10">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0">
                                            <p:txEl>
                                              <p:pRg st="6" end="6"/>
                                            </p:txEl>
                                          </p:spTgt>
                                        </p:tgtEl>
                                        <p:attrNameLst>
                                          <p:attrName>style.visibility</p:attrName>
                                        </p:attrNameLst>
                                      </p:cBhvr>
                                      <p:to>
                                        <p:strVal val="visible"/>
                                      </p:to>
                                    </p:set>
                                    <p:animEffect transition="in" filter="wipe(left)">
                                      <p:cBhvr>
                                        <p:cTn id="69" dur="500"/>
                                        <p:tgtEl>
                                          <p:spTgt spid="10">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0">
                                            <p:txEl>
                                              <p:pRg st="8" end="8"/>
                                            </p:txEl>
                                          </p:spTgt>
                                        </p:tgtEl>
                                        <p:attrNameLst>
                                          <p:attrName>style.visibility</p:attrName>
                                        </p:attrNameLst>
                                      </p:cBhvr>
                                      <p:to>
                                        <p:strVal val="visible"/>
                                      </p:to>
                                    </p:set>
                                    <p:animEffect transition="in" filter="wipe(left)">
                                      <p:cBhvr>
                                        <p:cTn id="74" dur="500"/>
                                        <p:tgtEl>
                                          <p:spTgt spid="10">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0">
                                            <p:txEl>
                                              <p:pRg st="9" end="9"/>
                                            </p:txEl>
                                          </p:spTgt>
                                        </p:tgtEl>
                                        <p:attrNameLst>
                                          <p:attrName>style.visibility</p:attrName>
                                        </p:attrNameLst>
                                      </p:cBhvr>
                                      <p:to>
                                        <p:strVal val="visible"/>
                                      </p:to>
                                    </p:set>
                                    <p:animEffect transition="in" filter="wipe(left)">
                                      <p:cBhvr>
                                        <p:cTn id="79"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071A5-240D-3D10-BF9F-799E38143317}"/>
              </a:ext>
            </a:extLst>
          </p:cNvPr>
          <p:cNvSpPr>
            <a:spLocks noGrp="1"/>
          </p:cNvSpPr>
          <p:nvPr>
            <p:ph type="title"/>
          </p:nvPr>
        </p:nvSpPr>
        <p:spPr>
          <a:xfrm>
            <a:off x="762000" y="381000"/>
            <a:ext cx="7448007" cy="1325563"/>
          </a:xfrm>
        </p:spPr>
        <p:txBody>
          <a:bodyPr/>
          <a:lstStyle/>
          <a:p>
            <a:r>
              <a:rPr lang="en-US" dirty="0"/>
              <a:t>Data Collection – What to do	</a:t>
            </a:r>
          </a:p>
        </p:txBody>
      </p:sp>
      <p:sp>
        <p:nvSpPr>
          <p:cNvPr id="3" name="Content Placeholder 2">
            <a:extLst>
              <a:ext uri="{FF2B5EF4-FFF2-40B4-BE49-F238E27FC236}">
                <a16:creationId xmlns:a16="http://schemas.microsoft.com/office/drawing/2014/main" id="{E0A5C4D6-F462-3E3D-F655-9F9FE273FB29}"/>
              </a:ext>
            </a:extLst>
          </p:cNvPr>
          <p:cNvSpPr>
            <a:spLocks noGrp="1"/>
          </p:cNvSpPr>
          <p:nvPr>
            <p:ph idx="1"/>
          </p:nvPr>
        </p:nvSpPr>
        <p:spPr>
          <a:xfrm>
            <a:off x="875620" y="1905000"/>
            <a:ext cx="7334387" cy="3671615"/>
          </a:xfrm>
        </p:spPr>
        <p:txBody>
          <a:bodyPr/>
          <a:lstStyle/>
          <a:p>
            <a:r>
              <a:rPr lang="en-US" sz="2400" dirty="0"/>
              <a:t>Dropdown lists</a:t>
            </a:r>
          </a:p>
          <a:p>
            <a:pPr marL="685800" lvl="1" indent="-342900">
              <a:buFont typeface="Arial" panose="020B0604020202020204" pitchFamily="34" charset="0"/>
              <a:buChar char="•"/>
            </a:pPr>
            <a:r>
              <a:rPr lang="en-US" sz="2000" dirty="0"/>
              <a:t>It is all about consistency</a:t>
            </a:r>
          </a:p>
          <a:p>
            <a:r>
              <a:rPr lang="en-US" sz="2400" dirty="0"/>
              <a:t>Data validations and error checking</a:t>
            </a:r>
          </a:p>
          <a:p>
            <a:pPr marL="685800" lvl="1" indent="-342900">
              <a:buFont typeface="Arial" panose="020B0604020202020204" pitchFamily="34" charset="0"/>
              <a:buChar char="•"/>
            </a:pPr>
            <a:r>
              <a:rPr lang="en-US" sz="2000" dirty="0"/>
              <a:t>Help to avoid errors in the first place </a:t>
            </a:r>
          </a:p>
          <a:p>
            <a:r>
              <a:rPr lang="en-US" sz="2400" dirty="0"/>
              <a:t>Get to know your data</a:t>
            </a:r>
          </a:p>
          <a:p>
            <a:pPr marL="685800" lvl="1" indent="-342900">
              <a:buFont typeface="Arial" panose="020B0604020202020204" pitchFamily="34" charset="0"/>
              <a:buChar char="•"/>
            </a:pPr>
            <a:r>
              <a:rPr lang="en-US" sz="2000" dirty="0"/>
              <a:t>Use reports</a:t>
            </a:r>
          </a:p>
          <a:p>
            <a:pPr marL="685800" lvl="1" indent="-342900">
              <a:buFont typeface="Arial" panose="020B0604020202020204" pitchFamily="34" charset="0"/>
              <a:buChar char="•"/>
            </a:pPr>
            <a:r>
              <a:rPr lang="en-US" sz="2000" dirty="0"/>
              <a:t>Review research and data from others as well</a:t>
            </a:r>
          </a:p>
          <a:p>
            <a:endParaRPr lang="en-US" sz="2400" dirty="0"/>
          </a:p>
        </p:txBody>
      </p:sp>
      <p:sp>
        <p:nvSpPr>
          <p:cNvPr id="6" name="Slide Number Placeholder 5">
            <a:extLst>
              <a:ext uri="{FF2B5EF4-FFF2-40B4-BE49-F238E27FC236}">
                <a16:creationId xmlns:a16="http://schemas.microsoft.com/office/drawing/2014/main" id="{5ABF27BC-0EED-4A2C-D7CA-D9622C5B6467}"/>
              </a:ext>
            </a:extLst>
          </p:cNvPr>
          <p:cNvSpPr>
            <a:spLocks noGrp="1"/>
          </p:cNvSpPr>
          <p:nvPr>
            <p:ph type="sldNum" sz="quarter" idx="4"/>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3067111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10434-BF43-4133-9018-245CDE4009FE}"/>
              </a:ext>
            </a:extLst>
          </p:cNvPr>
          <p:cNvSpPr>
            <a:spLocks noGrp="1"/>
          </p:cNvSpPr>
          <p:nvPr>
            <p:ph idx="1"/>
          </p:nvPr>
        </p:nvSpPr>
        <p:spPr>
          <a:xfrm>
            <a:off x="457200" y="2933700"/>
            <a:ext cx="8229600" cy="990600"/>
          </a:xfrm>
        </p:spPr>
        <p:txBody>
          <a:bodyPr/>
          <a:lstStyle/>
          <a:p>
            <a:pPr marL="109728" indent="0">
              <a:buNone/>
            </a:pPr>
            <a:r>
              <a:rPr lang="en-US" sz="4000" dirty="0"/>
              <a:t>Interactive CORE Demonstration</a:t>
            </a:r>
          </a:p>
        </p:txBody>
      </p:sp>
    </p:spTree>
    <p:extLst>
      <p:ext uri="{BB962C8B-B14F-4D97-AF65-F5344CB8AC3E}">
        <p14:creationId xmlns:p14="http://schemas.microsoft.com/office/powerpoint/2010/main" val="242939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B444-E7FB-AC5A-C8F6-85A49C5E097F}"/>
              </a:ext>
            </a:extLst>
          </p:cNvPr>
          <p:cNvSpPr>
            <a:spLocks noGrp="1"/>
          </p:cNvSpPr>
          <p:nvPr>
            <p:ph type="title"/>
          </p:nvPr>
        </p:nvSpPr>
        <p:spPr>
          <a:xfrm>
            <a:off x="474617" y="685800"/>
            <a:ext cx="7334387" cy="1325563"/>
          </a:xfrm>
        </p:spPr>
        <p:txBody>
          <a:bodyPr>
            <a:normAutofit/>
          </a:bodyPr>
          <a:lstStyle/>
          <a:p>
            <a:r>
              <a:rPr lang="en-US" dirty="0"/>
              <a:t>Performance Measures Reporting</a:t>
            </a:r>
            <a:br>
              <a:rPr lang="en-US" dirty="0"/>
            </a:br>
            <a:endParaRPr lang="en-US" dirty="0"/>
          </a:p>
        </p:txBody>
      </p:sp>
      <p:sp>
        <p:nvSpPr>
          <p:cNvPr id="3" name="Content Placeholder 2">
            <a:extLst>
              <a:ext uri="{FF2B5EF4-FFF2-40B4-BE49-F238E27FC236}">
                <a16:creationId xmlns:a16="http://schemas.microsoft.com/office/drawing/2014/main" id="{D6510434-BF43-4133-9018-245CDE4009FE}"/>
              </a:ext>
            </a:extLst>
          </p:cNvPr>
          <p:cNvSpPr>
            <a:spLocks noGrp="1"/>
          </p:cNvSpPr>
          <p:nvPr>
            <p:ph idx="1"/>
          </p:nvPr>
        </p:nvSpPr>
        <p:spPr>
          <a:xfrm>
            <a:off x="474617" y="1752600"/>
            <a:ext cx="8229600" cy="3581400"/>
          </a:xfrm>
        </p:spPr>
        <p:txBody>
          <a:bodyPr>
            <a:normAutofit/>
          </a:bodyPr>
          <a:lstStyle/>
          <a:p>
            <a:pPr marL="342900" indent="-342900">
              <a:buFont typeface="Arial" panose="020B0604020202020204" pitchFamily="34" charset="0"/>
              <a:buChar char="•"/>
            </a:pPr>
            <a:r>
              <a:rPr lang="en-US" sz="2400" dirty="0"/>
              <a:t>Internal evaluation process</a:t>
            </a:r>
          </a:p>
          <a:p>
            <a:pPr marL="109728" indent="0">
              <a:buNone/>
            </a:pPr>
            <a:endParaRPr lang="en-US" sz="2400" dirty="0"/>
          </a:p>
          <a:p>
            <a:pPr marL="342900" indent="-342900">
              <a:buFont typeface="Arial" panose="020B0604020202020204" pitchFamily="34" charset="0"/>
              <a:buChar char="•"/>
            </a:pPr>
            <a:r>
              <a:rPr lang="en-US" sz="2400" dirty="0"/>
              <a:t>Next slides highlight performance measures divided by program type and where you can find that data.</a:t>
            </a:r>
          </a:p>
          <a:p>
            <a:pPr marL="628650" lvl="1" indent="-285750">
              <a:buFont typeface="Arial" panose="020B0604020202020204" pitchFamily="34" charset="0"/>
              <a:buChar char="•"/>
            </a:pPr>
            <a:r>
              <a:rPr lang="en-US" sz="2000" dirty="0"/>
              <a:t>Most data points can be extracted in CORE!  </a:t>
            </a:r>
          </a:p>
          <a:p>
            <a:endParaRPr lang="en-US" sz="2400" dirty="0"/>
          </a:p>
          <a:p>
            <a:pPr marL="109728" indent="0">
              <a:buNone/>
            </a:pPr>
            <a:r>
              <a:rPr lang="en-US" sz="2400" dirty="0"/>
              <a:t>  </a:t>
            </a:r>
          </a:p>
          <a:p>
            <a:pPr marL="109728" indent="0">
              <a:buNone/>
            </a:pPr>
            <a:endParaRPr lang="en-US" sz="2400" dirty="0"/>
          </a:p>
          <a:p>
            <a:pPr marL="109728" indent="0">
              <a:buNone/>
            </a:pPr>
            <a:endParaRPr lang="en-US" sz="2400" dirty="0"/>
          </a:p>
        </p:txBody>
      </p:sp>
    </p:spTree>
    <p:extLst>
      <p:ext uri="{BB962C8B-B14F-4D97-AF65-F5344CB8AC3E}">
        <p14:creationId xmlns:p14="http://schemas.microsoft.com/office/powerpoint/2010/main" val="1127480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22F7-7916-FEF6-0DB6-599B26B40F23}"/>
              </a:ext>
            </a:extLst>
          </p:cNvPr>
          <p:cNvSpPr>
            <a:spLocks noGrp="1"/>
          </p:cNvSpPr>
          <p:nvPr>
            <p:ph type="title"/>
          </p:nvPr>
        </p:nvSpPr>
        <p:spPr>
          <a:xfrm>
            <a:off x="609600" y="381000"/>
            <a:ext cx="7334387" cy="1325563"/>
          </a:xfrm>
        </p:spPr>
        <p:txBody>
          <a:bodyPr>
            <a:noAutofit/>
          </a:bodyPr>
          <a:lstStyle/>
          <a:p>
            <a:r>
              <a:rPr lang="en-US" sz="3200" dirty="0"/>
              <a:t>What to do with Performance Measures Reporting?</a:t>
            </a:r>
          </a:p>
        </p:txBody>
      </p:sp>
      <p:sp>
        <p:nvSpPr>
          <p:cNvPr id="3" name="Content Placeholder 2">
            <a:extLst>
              <a:ext uri="{FF2B5EF4-FFF2-40B4-BE49-F238E27FC236}">
                <a16:creationId xmlns:a16="http://schemas.microsoft.com/office/drawing/2014/main" id="{9F4AE567-2CFC-439D-FB09-B7CAE73A0D73}"/>
              </a:ext>
            </a:extLst>
          </p:cNvPr>
          <p:cNvSpPr>
            <a:spLocks noGrp="1"/>
          </p:cNvSpPr>
          <p:nvPr>
            <p:ph idx="1"/>
          </p:nvPr>
        </p:nvSpPr>
        <p:spPr>
          <a:xfrm>
            <a:off x="457200" y="1905000"/>
            <a:ext cx="8229600" cy="4325112"/>
          </a:xfrm>
        </p:spPr>
        <p:txBody>
          <a:bodyPr/>
          <a:lstStyle/>
          <a:p>
            <a:pPr marL="365760" marR="0" lvl="0" indent="-256032" algn="l" defTabSz="914400" rtl="0" eaLnBrk="1" fontAlgn="auto" latinLnBrk="0" hangingPunct="1">
              <a:lnSpc>
                <a:spcPct val="100000"/>
              </a:lnSpc>
              <a:spcBef>
                <a:spcPts val="300"/>
              </a:spcBef>
              <a:spcAft>
                <a:spcPts val="0"/>
              </a:spcAft>
              <a:buClr>
                <a:srgbClr val="0F243E"/>
              </a:buClr>
              <a:buSzTx/>
              <a:buFont typeface="Georgia"/>
              <a:buChar char="•"/>
              <a:tabLst/>
              <a:defRPr/>
            </a:pPr>
            <a:r>
              <a:rPr kumimoji="0" lang="en-US" sz="2400" b="0" i="0" u="none" strike="noStrike" kern="1200" cap="none" spc="0" normalizeH="0" baseline="0" noProof="0" dirty="0">
                <a:ln>
                  <a:noFill/>
                </a:ln>
                <a:solidFill>
                  <a:srgbClr val="0F243E"/>
                </a:solidFill>
                <a:effectLst/>
                <a:uLnTx/>
                <a:uFillTx/>
                <a:ea typeface="+mn-ea"/>
                <a:cs typeface="+mn-cs"/>
              </a:rPr>
              <a:t>Share your results with your team and CJCC/oversight committee</a:t>
            </a:r>
          </a:p>
          <a:p>
            <a:pPr marL="109728" marR="0" lvl="0" indent="0" algn="l" defTabSz="914400" rtl="0" eaLnBrk="1" fontAlgn="auto" latinLnBrk="0" hangingPunct="1">
              <a:lnSpc>
                <a:spcPct val="100000"/>
              </a:lnSpc>
              <a:spcBef>
                <a:spcPts val="300"/>
              </a:spcBef>
              <a:spcAft>
                <a:spcPts val="0"/>
              </a:spcAft>
              <a:buClr>
                <a:srgbClr val="0F243E"/>
              </a:buClr>
              <a:buSzTx/>
              <a:buFont typeface="Georgia"/>
              <a:buNone/>
              <a:tabLst/>
              <a:defRPr/>
            </a:pPr>
            <a:endParaRPr kumimoji="0" lang="en-US" sz="2400" b="0" i="0" u="none" strike="noStrike" kern="1200" cap="none" spc="0" normalizeH="0" baseline="0" noProof="0" dirty="0">
              <a:ln>
                <a:noFill/>
              </a:ln>
              <a:solidFill>
                <a:srgbClr val="0F243E"/>
              </a:solidFill>
              <a:effectLst/>
              <a:uLnTx/>
              <a:uFillTx/>
              <a:ea typeface="+mn-ea"/>
              <a:cs typeface="+mn-cs"/>
            </a:endParaRPr>
          </a:p>
          <a:p>
            <a:pPr marL="365760" marR="0" lvl="0" indent="-256032" algn="l" defTabSz="914400" rtl="0" eaLnBrk="1" fontAlgn="auto" latinLnBrk="0" hangingPunct="1">
              <a:lnSpc>
                <a:spcPct val="100000"/>
              </a:lnSpc>
              <a:spcBef>
                <a:spcPts val="300"/>
              </a:spcBef>
              <a:spcAft>
                <a:spcPts val="0"/>
              </a:spcAft>
              <a:buClr>
                <a:srgbClr val="0F243E"/>
              </a:buClr>
              <a:buSzTx/>
              <a:buFont typeface="Georgia"/>
              <a:buChar char="•"/>
              <a:tabLst/>
              <a:defRPr/>
            </a:pPr>
            <a:r>
              <a:rPr kumimoji="0" lang="en-US" sz="2400" b="0" i="0" u="none" strike="noStrike" kern="1200" cap="none" spc="0" normalizeH="0" baseline="0" noProof="0" dirty="0">
                <a:ln>
                  <a:noFill/>
                </a:ln>
                <a:solidFill>
                  <a:srgbClr val="0F243E"/>
                </a:solidFill>
                <a:effectLst/>
                <a:uLnTx/>
                <a:uFillTx/>
                <a:ea typeface="+mn-ea"/>
                <a:cs typeface="+mn-cs"/>
              </a:rPr>
              <a:t>Highlight what measures meet benchmarks and CELEBRATE</a:t>
            </a:r>
          </a:p>
          <a:p>
            <a:pPr marL="411480" marR="0" lvl="1" indent="0" algn="l" defTabSz="914400" rtl="0" eaLnBrk="1" fontAlgn="auto" latinLnBrk="0" hangingPunct="1">
              <a:lnSpc>
                <a:spcPct val="100000"/>
              </a:lnSpc>
              <a:spcBef>
                <a:spcPts val="300"/>
              </a:spcBef>
              <a:spcAft>
                <a:spcPts val="0"/>
              </a:spcAft>
              <a:buClr>
                <a:srgbClr val="009DD9"/>
              </a:buClr>
              <a:buSzTx/>
              <a:buFont typeface="Georgia"/>
              <a:buNone/>
              <a:tabLst/>
              <a:defRPr/>
            </a:pPr>
            <a:endParaRPr kumimoji="0" lang="en-US" sz="2000" b="0" i="0" u="none" strike="noStrike" kern="1200" cap="none" spc="0" normalizeH="0" baseline="0" noProof="0" dirty="0">
              <a:ln>
                <a:noFill/>
              </a:ln>
              <a:solidFill>
                <a:srgbClr val="009DD9"/>
              </a:solidFill>
              <a:effectLst/>
              <a:uLnTx/>
              <a:uFillTx/>
              <a:ea typeface="+mn-ea"/>
              <a:cs typeface="+mn-cs"/>
            </a:endParaRPr>
          </a:p>
          <a:p>
            <a:pPr marL="365760" marR="0" lvl="0" indent="-256032" algn="l" defTabSz="914400" rtl="0" eaLnBrk="1" fontAlgn="auto" latinLnBrk="0" hangingPunct="1">
              <a:lnSpc>
                <a:spcPct val="100000"/>
              </a:lnSpc>
              <a:spcBef>
                <a:spcPts val="300"/>
              </a:spcBef>
              <a:spcAft>
                <a:spcPts val="0"/>
              </a:spcAft>
              <a:buClr>
                <a:srgbClr val="0F243E"/>
              </a:buClr>
              <a:buSzTx/>
              <a:buFont typeface="Georgia"/>
              <a:buChar char="•"/>
              <a:tabLst/>
              <a:defRPr/>
            </a:pPr>
            <a:r>
              <a:rPr kumimoji="0" lang="en-US" sz="2400" b="0" i="0" u="none" strike="noStrike" kern="1200" cap="none" spc="0" normalizeH="0" baseline="0" noProof="0" dirty="0">
                <a:ln>
                  <a:noFill/>
                </a:ln>
                <a:solidFill>
                  <a:srgbClr val="0F243E"/>
                </a:solidFill>
                <a:effectLst/>
                <a:uLnTx/>
                <a:uFillTx/>
                <a:ea typeface="+mn-ea"/>
                <a:cs typeface="+mn-cs"/>
              </a:rPr>
              <a:t>Discuss areas where you aren’t meeting benchmarks and develop action plans to work towards meeting the benchmark</a:t>
            </a:r>
          </a:p>
          <a:p>
            <a:pPr marL="109728" indent="0">
              <a:buNone/>
            </a:pPr>
            <a:endParaRPr lang="en-US" sz="2800" dirty="0"/>
          </a:p>
        </p:txBody>
      </p:sp>
    </p:spTree>
    <p:extLst>
      <p:ext uri="{BB962C8B-B14F-4D97-AF65-F5344CB8AC3E}">
        <p14:creationId xmlns:p14="http://schemas.microsoft.com/office/powerpoint/2010/main" val="501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5605629" cy="994172"/>
          </a:xfrm>
        </p:spPr>
        <p:txBody>
          <a:bodyPr>
            <a:normAutofit/>
          </a:bodyPr>
          <a:lstStyle/>
          <a:p>
            <a:r>
              <a:rPr lang="en-US" dirty="0"/>
              <a:t>What is CORE?</a:t>
            </a:r>
          </a:p>
        </p:txBody>
      </p:sp>
      <p:sp>
        <p:nvSpPr>
          <p:cNvPr id="3" name="Content Placeholder 2"/>
          <p:cNvSpPr>
            <a:spLocks noGrp="1"/>
          </p:cNvSpPr>
          <p:nvPr>
            <p:ph idx="1"/>
          </p:nvPr>
        </p:nvSpPr>
        <p:spPr>
          <a:xfrm>
            <a:off x="61671" y="1380712"/>
            <a:ext cx="6184824" cy="2822549"/>
          </a:xfrm>
        </p:spPr>
        <p:txBody>
          <a:bodyPr anchor="ctr">
            <a:normAutofit fontScale="92500" lnSpcReduction="10000"/>
          </a:bodyPr>
          <a:lstStyle/>
          <a:p>
            <a:pPr marL="108014"/>
            <a:endParaRPr lang="en-US" sz="1275" i="1" dirty="0"/>
          </a:p>
          <a:p>
            <a:pPr marL="300038">
              <a:buFont typeface="Arial" panose="020B0604020202020204" pitchFamily="34" charset="0"/>
              <a:buChar char="•"/>
            </a:pPr>
            <a:r>
              <a:rPr lang="en-US" sz="1800" u="sng" dirty="0">
                <a:latin typeface="Calibri" panose="020F0502020204030204" pitchFamily="34" charset="0"/>
              </a:rPr>
              <a:t>C</a:t>
            </a:r>
            <a:r>
              <a:rPr lang="en-US" sz="1800" dirty="0">
                <a:latin typeface="Calibri" panose="020F0502020204030204" pitchFamily="34" charset="0"/>
              </a:rPr>
              <a:t>omprehensive </a:t>
            </a:r>
            <a:r>
              <a:rPr lang="en-US" sz="1800" u="sng" dirty="0">
                <a:latin typeface="Calibri" panose="020F0502020204030204" pitchFamily="34" charset="0"/>
              </a:rPr>
              <a:t>O</a:t>
            </a:r>
            <a:r>
              <a:rPr lang="en-US" sz="1800" dirty="0">
                <a:latin typeface="Calibri" panose="020F0502020204030204" pitchFamily="34" charset="0"/>
              </a:rPr>
              <a:t>utcome, </a:t>
            </a:r>
            <a:r>
              <a:rPr lang="en-US" sz="1800" u="sng" dirty="0">
                <a:latin typeface="Calibri" panose="020F0502020204030204" pitchFamily="34" charset="0"/>
              </a:rPr>
              <a:t>R</a:t>
            </a:r>
            <a:r>
              <a:rPr lang="en-US" sz="1800" dirty="0">
                <a:latin typeface="Calibri" panose="020F0502020204030204" pitchFamily="34" charset="0"/>
              </a:rPr>
              <a:t>esearch, and </a:t>
            </a:r>
            <a:r>
              <a:rPr lang="en-US" sz="1800" u="sng" dirty="0">
                <a:latin typeface="Calibri" panose="020F0502020204030204" pitchFamily="34" charset="0"/>
              </a:rPr>
              <a:t>E</a:t>
            </a:r>
            <a:r>
              <a:rPr lang="en-US" sz="1800" dirty="0">
                <a:latin typeface="Calibri" panose="020F0502020204030204" pitchFamily="34" charset="0"/>
              </a:rPr>
              <a:t>valuation Reporting System</a:t>
            </a:r>
          </a:p>
          <a:p>
            <a:pPr marL="300038">
              <a:buFont typeface="Arial" panose="020B0604020202020204" pitchFamily="34" charset="0"/>
              <a:buChar char="•"/>
            </a:pPr>
            <a:endParaRPr lang="en-US" sz="1800" dirty="0">
              <a:latin typeface="Calibri" panose="020F0502020204030204" pitchFamily="34" charset="0"/>
            </a:endParaRPr>
          </a:p>
          <a:p>
            <a:pPr marL="300038">
              <a:buFont typeface="Arial" panose="020B0604020202020204" pitchFamily="34" charset="0"/>
              <a:buChar char="•"/>
            </a:pPr>
            <a:r>
              <a:rPr lang="en-US" sz="1800" dirty="0">
                <a:latin typeface="Calibri" panose="020F0502020204030204" pitchFamily="34" charset="0"/>
              </a:rPr>
              <a:t>Centralized, web-based system</a:t>
            </a:r>
          </a:p>
          <a:p>
            <a:pPr marL="519494" lvl="1">
              <a:buFont typeface="Arial" panose="020B0604020202020204" pitchFamily="34" charset="0"/>
              <a:buChar char="•"/>
            </a:pPr>
            <a:r>
              <a:rPr lang="en-US" dirty="0">
                <a:latin typeface="Calibri" panose="020F0502020204030204" pitchFamily="34" charset="0"/>
              </a:rPr>
              <a:t>Participant-level data collection</a:t>
            </a:r>
          </a:p>
          <a:p>
            <a:pPr marL="519494" lvl="1">
              <a:buFont typeface="Arial" panose="020B0604020202020204" pitchFamily="34" charset="0"/>
              <a:buChar char="•"/>
            </a:pPr>
            <a:r>
              <a:rPr lang="en-US" dirty="0">
                <a:latin typeface="Calibri" panose="020F0502020204030204" pitchFamily="34" charset="0"/>
              </a:rPr>
              <a:t>Not specifically case management system</a:t>
            </a:r>
          </a:p>
          <a:p>
            <a:pPr marL="300038">
              <a:buFont typeface="Arial" panose="020B0604020202020204" pitchFamily="34" charset="0"/>
              <a:buChar char="•"/>
            </a:pPr>
            <a:endParaRPr lang="en-US" sz="1800" dirty="0">
              <a:latin typeface="Calibri" panose="020F0502020204030204" pitchFamily="34" charset="0"/>
            </a:endParaRPr>
          </a:p>
          <a:p>
            <a:pPr marL="300038">
              <a:buFont typeface="Arial" panose="020B0604020202020204" pitchFamily="34" charset="0"/>
              <a:buChar char="•"/>
            </a:pPr>
            <a:r>
              <a:rPr lang="en-US" sz="1800" dirty="0">
                <a:latin typeface="Calibri" panose="020F0502020204030204" pitchFamily="34" charset="0"/>
              </a:rPr>
              <a:t>Free for use by TAD </a:t>
            </a:r>
            <a:r>
              <a:rPr lang="en-US" sz="1800" i="1" dirty="0">
                <a:latin typeface="Calibri" panose="020F0502020204030204" pitchFamily="34" charset="0"/>
              </a:rPr>
              <a:t>funded</a:t>
            </a:r>
            <a:r>
              <a:rPr lang="en-US" sz="1800" dirty="0">
                <a:latin typeface="Calibri" panose="020F0502020204030204" pitchFamily="34" charset="0"/>
              </a:rPr>
              <a:t> and </a:t>
            </a:r>
            <a:r>
              <a:rPr lang="en-US" sz="1800" i="1" dirty="0">
                <a:latin typeface="Calibri" panose="020F0502020204030204" pitchFamily="34" charset="0"/>
              </a:rPr>
              <a:t>non-funded </a:t>
            </a:r>
            <a:r>
              <a:rPr lang="en-US" sz="1800" dirty="0">
                <a:latin typeface="Calibri" panose="020F0502020204030204" pitchFamily="34" charset="0"/>
              </a:rPr>
              <a:t>treatment courts and diversion programs</a:t>
            </a:r>
          </a:p>
          <a:p>
            <a:pPr marL="300038">
              <a:buFont typeface="Arial" panose="020B0604020202020204" pitchFamily="34" charset="0"/>
              <a:buChar char="•"/>
            </a:pPr>
            <a:endParaRPr lang="en-US" sz="1275" dirty="0">
              <a:latin typeface="Calibri" panose="020F0502020204030204" pitchFamily="34" charset="0"/>
            </a:endParaRPr>
          </a:p>
          <a:p>
            <a:pPr marL="300038">
              <a:buFont typeface="Arial" panose="020B0604020202020204" pitchFamily="34" charset="0"/>
              <a:buChar char="•"/>
            </a:pPr>
            <a:endParaRPr lang="en-US" sz="1275" dirty="0">
              <a:latin typeface="Calibri" panose="020F0502020204030204" pitchFamily="34" charset="0"/>
            </a:endParaRPr>
          </a:p>
          <a:p>
            <a:pPr marL="300038">
              <a:buFont typeface="Arial" panose="020B0604020202020204" pitchFamily="34" charset="0"/>
              <a:buChar char="•"/>
            </a:pPr>
            <a:endParaRPr lang="en-US" sz="1275" dirty="0">
              <a:latin typeface="Calibri" panose="020F0502020204030204" pitchFamily="34" charset="0"/>
            </a:endParaRPr>
          </a:p>
          <a:p>
            <a:pPr marL="300038">
              <a:buFont typeface="Arial" panose="020B0604020202020204" pitchFamily="34" charset="0"/>
              <a:buChar char="•"/>
            </a:pPr>
            <a:endParaRPr lang="en-US" sz="1275" dirty="0">
              <a:latin typeface="Calibri" panose="020F0502020204030204"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857250"/>
            <a:ext cx="1577340" cy="5143500"/>
          </a:xfrm>
          <a:prstGeom prst="rect">
            <a:avLst/>
          </a:prstGeom>
          <a:solidFill>
            <a:srgbClr val="234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Tenorite"/>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2626435"/>
            <a:ext cx="1605129" cy="1605129"/>
          </a:xfrm>
          <a:prstGeom prst="ellipse">
            <a:avLst/>
          </a:prstGeom>
          <a:solidFill>
            <a:srgbClr val="FFFFFF"/>
          </a:solidFill>
          <a:ln w="22225">
            <a:solidFill>
              <a:srgbClr val="00B8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Tenorite"/>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0832" y="3223394"/>
            <a:ext cx="1096566" cy="411212"/>
          </a:xfrm>
          <a:prstGeom prst="rect">
            <a:avLst/>
          </a:prstGeom>
        </p:spPr>
      </p:pic>
      <p:sp>
        <p:nvSpPr>
          <p:cNvPr id="6" name="TextBox 5">
            <a:extLst>
              <a:ext uri="{FF2B5EF4-FFF2-40B4-BE49-F238E27FC236}">
                <a16:creationId xmlns:a16="http://schemas.microsoft.com/office/drawing/2014/main" id="{A5B220B3-0E5A-ED0D-AB23-F5EC440BFC83}"/>
              </a:ext>
            </a:extLst>
          </p:cNvPr>
          <p:cNvSpPr txBox="1"/>
          <p:nvPr/>
        </p:nvSpPr>
        <p:spPr>
          <a:xfrm>
            <a:off x="275953" y="4038600"/>
            <a:ext cx="4572000" cy="2323713"/>
          </a:xfrm>
          <a:prstGeom prst="rect">
            <a:avLst/>
          </a:prstGeom>
          <a:noFill/>
        </p:spPr>
        <p:txBody>
          <a:bodyPr wrap="square">
            <a:spAutoFit/>
          </a:bodyPr>
          <a:lstStyle/>
          <a:p>
            <a:pPr marL="144018" marR="0" lvl="0" indent="0" algn="ctr" defTabSz="914400" rtl="0" eaLnBrk="1" fontAlgn="auto" latinLnBrk="0" hangingPunct="1">
              <a:lnSpc>
                <a:spcPct val="100000"/>
              </a:lnSpc>
              <a:spcBef>
                <a:spcPts val="300"/>
              </a:spcBef>
              <a:spcAft>
                <a:spcPts val="0"/>
              </a:spcAft>
              <a:buClr>
                <a:srgbClr val="0F243E"/>
              </a:buClr>
              <a:buSzTx/>
              <a:buFont typeface="Georgia"/>
              <a:buNone/>
              <a:tabLst/>
              <a:defRPr/>
            </a:pPr>
            <a:r>
              <a:rPr kumimoji="0" lang="en-US" sz="28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pitchFamily="34" charset="0"/>
                <a:ea typeface="+mn-ea"/>
                <a:cs typeface="+mn-cs"/>
              </a:rPr>
              <a:t>Goals: </a:t>
            </a:r>
          </a:p>
          <a:p>
            <a:pPr marL="144018" marR="0" lvl="0" indent="0" algn="ctr" defTabSz="914400" rtl="0" eaLnBrk="1" fontAlgn="auto" latinLnBrk="0" hangingPunct="1">
              <a:lnSpc>
                <a:spcPct val="100000"/>
              </a:lnSpc>
              <a:spcBef>
                <a:spcPts val="300"/>
              </a:spcBef>
              <a:spcAft>
                <a:spcPts val="0"/>
              </a:spcAft>
              <a:buClr>
                <a:srgbClr val="0F243E"/>
              </a:buClr>
              <a:buSzTx/>
              <a:buFont typeface="Georgia"/>
              <a:buNone/>
              <a:tabLst/>
              <a:defRPr/>
            </a:pPr>
            <a:r>
              <a:rPr kumimoji="0" lang="en-US" sz="2800" b="0"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pitchFamily="34" charset="0"/>
                <a:ea typeface="+mn-ea"/>
                <a:cs typeface="+mn-cs"/>
              </a:rPr>
              <a:t>Useful for sites</a:t>
            </a:r>
          </a:p>
          <a:p>
            <a:pPr marL="144018" marR="0" lvl="0" indent="0" algn="ctr" defTabSz="914400" rtl="0" eaLnBrk="1" fontAlgn="auto" latinLnBrk="0" hangingPunct="1">
              <a:lnSpc>
                <a:spcPct val="100000"/>
              </a:lnSpc>
              <a:spcBef>
                <a:spcPts val="300"/>
              </a:spcBef>
              <a:spcAft>
                <a:spcPts val="0"/>
              </a:spcAft>
              <a:buClr>
                <a:srgbClr val="0F243E"/>
              </a:buClr>
              <a:buSzTx/>
              <a:buFont typeface="Georgia"/>
              <a:buNone/>
              <a:tabLst/>
              <a:defRPr/>
            </a:pPr>
            <a:r>
              <a:rPr kumimoji="0" lang="en-US" sz="2800" b="0"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pitchFamily="34" charset="0"/>
                <a:ea typeface="+mn-ea"/>
                <a:cs typeface="+mn-cs"/>
              </a:rPr>
              <a:t>Meet evaluation, performance measurement, &amp; related needs </a:t>
            </a:r>
          </a:p>
        </p:txBody>
      </p:sp>
    </p:spTree>
    <p:extLst>
      <p:ext uri="{BB962C8B-B14F-4D97-AF65-F5344CB8AC3E}">
        <p14:creationId xmlns:p14="http://schemas.microsoft.com/office/powerpoint/2010/main" val="279700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79400" y="609600"/>
            <a:ext cx="8427224" cy="778132"/>
          </a:xfrm>
        </p:spPr>
        <p:txBody>
          <a:bodyPr>
            <a:noAutofit/>
          </a:bodyPr>
          <a:lstStyle/>
          <a:p>
            <a:r>
              <a:rPr lang="en-US" sz="2400" dirty="0"/>
              <a:t>Drug and Hybrid Court Performance Measure &amp; CORE Reports</a:t>
            </a:r>
            <a:endParaRPr lang="en-US" sz="4000" dirty="0"/>
          </a:p>
        </p:txBody>
      </p:sp>
      <p:sp>
        <p:nvSpPr>
          <p:cNvPr id="7" name="Content Placeholder 6">
            <a:extLst>
              <a:ext uri="{FF2B5EF4-FFF2-40B4-BE49-F238E27FC236}">
                <a16:creationId xmlns:a16="http://schemas.microsoft.com/office/drawing/2014/main" id="{7B526F61-0B4A-81C3-AB82-4C6914A0E8D2}"/>
              </a:ext>
            </a:extLst>
          </p:cNvPr>
          <p:cNvSpPr>
            <a:spLocks noGrp="1"/>
          </p:cNvSpPr>
          <p:nvPr>
            <p:ph idx="1"/>
          </p:nvPr>
        </p:nvSpPr>
        <p:spPr>
          <a:xfrm>
            <a:off x="488175" y="1447800"/>
            <a:ext cx="8018449" cy="2727066"/>
          </a:xfrm>
        </p:spPr>
        <p:txBody>
          <a:bodyPr>
            <a:normAutofit/>
          </a:bodyPr>
          <a:lstStyle/>
          <a:p>
            <a:r>
              <a:rPr lang="en-US" sz="1800" dirty="0"/>
              <a:t>Intersection of Performance Measures and CORE data utilization</a:t>
            </a:r>
          </a:p>
          <a:p>
            <a:pPr lvl="1"/>
            <a:r>
              <a:rPr lang="en-US" dirty="0"/>
              <a:t>What performance measures data can I “pull” from CORE?  </a:t>
            </a:r>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2418264445"/>
              </p:ext>
            </p:extLst>
          </p:nvPr>
        </p:nvGraphicFramePr>
        <p:xfrm>
          <a:off x="228599" y="2362200"/>
          <a:ext cx="8427225" cy="3047998"/>
        </p:xfrm>
        <a:graphic>
          <a:graphicData uri="http://schemas.openxmlformats.org/drawingml/2006/table">
            <a:tbl>
              <a:tblPr firstRow="1" bandRow="1">
                <a:tableStyleId>{5C22544A-7EE6-4342-B048-85BDC9FD1C3A}</a:tableStyleId>
              </a:tblPr>
              <a:tblGrid>
                <a:gridCol w="5674845">
                  <a:extLst>
                    <a:ext uri="{9D8B030D-6E8A-4147-A177-3AD203B41FA5}">
                      <a16:colId xmlns:a16="http://schemas.microsoft.com/office/drawing/2014/main" val="1151756332"/>
                    </a:ext>
                  </a:extLst>
                </a:gridCol>
                <a:gridCol w="2752380">
                  <a:extLst>
                    <a:ext uri="{9D8B030D-6E8A-4147-A177-3AD203B41FA5}">
                      <a16:colId xmlns:a16="http://schemas.microsoft.com/office/drawing/2014/main" val="1887280124"/>
                    </a:ext>
                  </a:extLst>
                </a:gridCol>
              </a:tblGrid>
              <a:tr h="385506">
                <a:tc>
                  <a:txBody>
                    <a:bodyPr/>
                    <a:lstStyle/>
                    <a:p>
                      <a:r>
                        <a:rPr lang="en-US" sz="1600"/>
                        <a:t>Drug and Hybrid Court Performance Measure</a:t>
                      </a:r>
                      <a:endParaRPr lang="en-US" sz="1600" dirty="0"/>
                    </a:p>
                  </a:txBody>
                  <a:tcPr marL="68580" marR="68580" marT="34290" marB="34290">
                    <a:solidFill>
                      <a:schemeClr val="accent6"/>
                    </a:solidFill>
                  </a:tcPr>
                </a:tc>
                <a:tc>
                  <a:txBody>
                    <a:bodyPr/>
                    <a:lstStyle/>
                    <a:p>
                      <a:r>
                        <a:rPr lang="en-US" sz="1600"/>
                        <a:t>CORE Report</a:t>
                      </a:r>
                      <a:endParaRPr lang="en-US" sz="1600" dirty="0"/>
                    </a:p>
                  </a:txBody>
                  <a:tcPr marL="68580" marR="68580" marT="34290" marB="34290"/>
                </a:tc>
                <a:extLst>
                  <a:ext uri="{0D108BD9-81ED-4DB2-BD59-A6C34878D82A}">
                    <a16:rowId xmlns:a16="http://schemas.microsoft.com/office/drawing/2014/main" val="3050584930"/>
                  </a:ext>
                </a:extLst>
              </a:tr>
              <a:tr h="353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t>Outcome Measures – Sobriety</a:t>
                      </a:r>
                      <a:endParaRPr lang="en-US" sz="1400" b="1"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331110384"/>
                  </a:ext>
                </a:extLst>
              </a:tr>
              <a:tr h="353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1a. Average Percent of Positive Drug and Alcohol Tests (NRAC) </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3535681965"/>
                  </a:ext>
                </a:extLst>
              </a:tr>
              <a:tr h="353381">
                <a:tc>
                  <a:txBody>
                    <a:bodyPr/>
                    <a:lstStyle/>
                    <a:p>
                      <a:r>
                        <a:rPr lang="en-US" sz="1400"/>
                        <a:t>1b. </a:t>
                      </a:r>
                      <a:r>
                        <a:rPr kumimoji="0" lang="en-US" sz="1400" b="0" i="0" u="none" strike="noStrike" kern="1200" cap="none" spc="0" normalizeH="0" baseline="0" noProof="0">
                          <a:ln>
                            <a:noFill/>
                          </a:ln>
                          <a:solidFill>
                            <a:srgbClr val="000000"/>
                          </a:solidFill>
                          <a:effectLst/>
                          <a:uLnTx/>
                          <a:uFillTx/>
                          <a:latin typeface="+mn-lt"/>
                          <a:ea typeface="+mn-ea"/>
                          <a:cs typeface="+mn-cs"/>
                        </a:rPr>
                        <a:t>Average Percent of Days with Positive Continuous Monitoring Tests</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4016236006"/>
                  </a:ext>
                </a:extLst>
              </a:tr>
              <a:tr h="530071">
                <a:tc>
                  <a:txBody>
                    <a:bodyPr/>
                    <a:lstStyle/>
                    <a:p>
                      <a:r>
                        <a:rPr lang="en-US" sz="1400"/>
                        <a:t>1c. Average Period of Time from Last Positive Drug Test to Discharge </a:t>
                      </a:r>
                      <a:r>
                        <a:rPr lang="en-US" sz="1050"/>
                        <a:t>(Modification of NRAC measure).</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mn-lt"/>
                          <a:ea typeface="+mn-ea"/>
                          <a:cs typeface="+mn-cs"/>
                        </a:rPr>
                        <a:t>Data Extract</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3089159930"/>
                  </a:ext>
                </a:extLst>
              </a:tr>
              <a:tr h="353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2. In-program Recidivism</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292232184"/>
                  </a:ext>
                </a:extLst>
              </a:tr>
              <a:tr h="3655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3. Post-program Recidivism</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3207856739"/>
                  </a:ext>
                </a:extLst>
              </a:tr>
              <a:tr h="353381">
                <a:tc>
                  <a:txBody>
                    <a:bodyPr/>
                    <a:lstStyle/>
                    <a:p>
                      <a:r>
                        <a:rPr lang="en-US" sz="1400"/>
                        <a:t>4. Restitution </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511096075"/>
                  </a:ext>
                </a:extLst>
              </a:tr>
            </a:tbl>
          </a:graphicData>
        </a:graphic>
      </p:graphicFrame>
    </p:spTree>
    <p:extLst>
      <p:ext uri="{BB962C8B-B14F-4D97-AF65-F5344CB8AC3E}">
        <p14:creationId xmlns:p14="http://schemas.microsoft.com/office/powerpoint/2010/main" val="4194410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304800" y="838200"/>
            <a:ext cx="7772400"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1924840919"/>
              </p:ext>
            </p:extLst>
          </p:nvPr>
        </p:nvGraphicFramePr>
        <p:xfrm>
          <a:off x="304800" y="1752600"/>
          <a:ext cx="8237525" cy="4023360"/>
        </p:xfrm>
        <a:graphic>
          <a:graphicData uri="http://schemas.openxmlformats.org/drawingml/2006/table">
            <a:tbl>
              <a:tblPr firstRow="1" bandRow="1">
                <a:tableStyleId>{5C22544A-7EE6-4342-B048-85BDC9FD1C3A}</a:tableStyleId>
              </a:tblPr>
              <a:tblGrid>
                <a:gridCol w="5400165">
                  <a:extLst>
                    <a:ext uri="{9D8B030D-6E8A-4147-A177-3AD203B41FA5}">
                      <a16:colId xmlns:a16="http://schemas.microsoft.com/office/drawing/2014/main" val="2544461041"/>
                    </a:ext>
                  </a:extLst>
                </a:gridCol>
                <a:gridCol w="2837360">
                  <a:extLst>
                    <a:ext uri="{9D8B030D-6E8A-4147-A177-3AD203B41FA5}">
                      <a16:colId xmlns:a16="http://schemas.microsoft.com/office/drawing/2014/main" val="1397258327"/>
                    </a:ext>
                  </a:extLst>
                </a:gridCol>
              </a:tblGrid>
              <a:tr h="295282">
                <a:tc>
                  <a:txBody>
                    <a:bodyPr/>
                    <a:lstStyle/>
                    <a:p>
                      <a:r>
                        <a:rPr lang="en-US" sz="1800"/>
                        <a:t>Drug &amp; Hybrid Tx Crt Performance Measure</a:t>
                      </a:r>
                      <a:endParaRPr lang="en-US" sz="1800" dirty="0"/>
                    </a:p>
                  </a:txBody>
                  <a:tcPr marL="68580" marR="68580" marT="34290" marB="34290">
                    <a:solidFill>
                      <a:schemeClr val="accent6"/>
                    </a:solidFill>
                  </a:tcPr>
                </a:tc>
                <a:tc>
                  <a:txBody>
                    <a:bodyPr/>
                    <a:lstStyle/>
                    <a:p>
                      <a:r>
                        <a:rPr lang="en-US" sz="1800"/>
                        <a:t>CORE Report</a:t>
                      </a:r>
                      <a:endParaRPr lang="en-US" sz="1800" dirty="0"/>
                    </a:p>
                  </a:txBody>
                  <a:tcPr marL="68580" marR="68580" marT="34290" marB="34290"/>
                </a:tc>
                <a:extLst>
                  <a:ext uri="{0D108BD9-81ED-4DB2-BD59-A6C34878D82A}">
                    <a16:rowId xmlns:a16="http://schemas.microsoft.com/office/drawing/2014/main" val="83353176"/>
                  </a:ext>
                </a:extLst>
              </a:tr>
              <a:tr h="291291">
                <a:tc>
                  <a:txBody>
                    <a:bodyPr/>
                    <a:lstStyle/>
                    <a:p>
                      <a:r>
                        <a:rPr lang="en-US" sz="1600" b="1"/>
                        <a:t>Processing and Admission Measures</a:t>
                      </a:r>
                      <a:endParaRPr lang="en-US" sz="1600" b="1" dirty="0"/>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057207468"/>
                  </a:ext>
                </a:extLst>
              </a:tr>
              <a:tr h="291291">
                <a:tc>
                  <a:txBody>
                    <a:bodyPr/>
                    <a:lstStyle/>
                    <a:p>
                      <a:r>
                        <a:rPr lang="en-US" sz="1600"/>
                        <a:t>5. Processing Time</a:t>
                      </a:r>
                      <a:endParaRPr lang="en-US" sz="1600" dirty="0"/>
                    </a:p>
                  </a:txBody>
                  <a:tcPr marL="68580" marR="68580" marT="34290" marB="34290"/>
                </a:tc>
                <a:tc>
                  <a:txBody>
                    <a:bodyPr/>
                    <a:lstStyle/>
                    <a:p>
                      <a:r>
                        <a:rPr lang="en-US" sz="1600"/>
                        <a:t>Data Extract</a:t>
                      </a:r>
                      <a:endParaRPr lang="en-US" sz="1600" dirty="0"/>
                    </a:p>
                  </a:txBody>
                  <a:tcPr marL="68580" marR="68580" marT="34290" marB="34290"/>
                </a:tc>
                <a:extLst>
                  <a:ext uri="{0D108BD9-81ED-4DB2-BD59-A6C34878D82A}">
                    <a16:rowId xmlns:a16="http://schemas.microsoft.com/office/drawing/2014/main" val="4250627523"/>
                  </a:ext>
                </a:extLst>
              </a:tr>
              <a:tr h="291291">
                <a:tc>
                  <a:txBody>
                    <a:bodyPr/>
                    <a:lstStyle/>
                    <a:p>
                      <a:r>
                        <a:rPr lang="en-US" sz="1600"/>
                        <a:t>6. Screening and Assessment</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1057913253"/>
                  </a:ext>
                </a:extLst>
              </a:tr>
              <a:tr h="291291">
                <a:tc>
                  <a:txBody>
                    <a:bodyPr/>
                    <a:lstStyle/>
                    <a:p>
                      <a:r>
                        <a:rPr lang="en-US" sz="1600"/>
                        <a:t>7. Discharge Type (NRAC)</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Discharge Summary, 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7924207"/>
                  </a:ext>
                </a:extLst>
              </a:tr>
              <a:tr h="291291">
                <a:tc>
                  <a:txBody>
                    <a:bodyPr/>
                    <a:lstStyle/>
                    <a:p>
                      <a:r>
                        <a:rPr lang="en-US" sz="1600"/>
                        <a:t>8. Average Length-of-Stay</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90067426"/>
                  </a:ext>
                </a:extLst>
              </a:tr>
              <a:tr h="291291">
                <a:tc>
                  <a:txBody>
                    <a:bodyPr/>
                    <a:lstStyle/>
                    <a:p>
                      <a:r>
                        <a:rPr lang="en-US" sz="1600" b="1" dirty="0"/>
                        <a:t>Dosage Measures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230938623"/>
                  </a:ext>
                </a:extLst>
              </a:tr>
              <a:tr h="291291">
                <a:tc>
                  <a:txBody>
                    <a:bodyPr/>
                    <a:lstStyle/>
                    <a:p>
                      <a:r>
                        <a:rPr lang="en-US" sz="1600"/>
                        <a:t>9. Incentives and Sanctions</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567493934"/>
                  </a:ext>
                </a:extLst>
              </a:tr>
              <a:tr h="291291">
                <a:tc>
                  <a:txBody>
                    <a:bodyPr/>
                    <a:lstStyle/>
                    <a:p>
                      <a:r>
                        <a:rPr lang="en-US" sz="1600"/>
                        <a:t>10. Treatment Services</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331530940"/>
                  </a:ext>
                </a:extLst>
              </a:tr>
              <a:tr h="291291">
                <a:tc>
                  <a:txBody>
                    <a:bodyPr/>
                    <a:lstStyle/>
                    <a:p>
                      <a:r>
                        <a:rPr lang="en-US" sz="1600"/>
                        <a:t>11. Frequency of Status Hearings</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703684455"/>
                  </a:ext>
                </a:extLst>
              </a:tr>
              <a:tr h="291291">
                <a:tc>
                  <a:txBody>
                    <a:bodyPr/>
                    <a:lstStyle/>
                    <a:p>
                      <a:r>
                        <a:rPr lang="en-US" sz="1600"/>
                        <a:t>12. Frequency of Supervision</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n-lt"/>
                          <a:ea typeface="+mn-ea"/>
                          <a:cs typeface="+mn-cs"/>
                        </a:rPr>
                        <a:t>Case Summary, Data Extract</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358874909"/>
                  </a:ext>
                </a:extLst>
              </a:tr>
              <a:tr h="291291">
                <a:tc>
                  <a:txBody>
                    <a:bodyPr/>
                    <a:lstStyle/>
                    <a:p>
                      <a:r>
                        <a:rPr lang="en-US" sz="1600"/>
                        <a:t>13. Frequency of Drug &amp; Alcohol Testing</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1656595123"/>
                  </a:ext>
                </a:extLst>
              </a:tr>
            </a:tbl>
          </a:graphicData>
        </a:graphic>
      </p:graphicFrame>
    </p:spTree>
    <p:extLst>
      <p:ext uri="{BB962C8B-B14F-4D97-AF65-F5344CB8AC3E}">
        <p14:creationId xmlns:p14="http://schemas.microsoft.com/office/powerpoint/2010/main" val="4121690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20560" y="1143000"/>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3680844635"/>
              </p:ext>
            </p:extLst>
          </p:nvPr>
        </p:nvGraphicFramePr>
        <p:xfrm>
          <a:off x="415138" y="2057400"/>
          <a:ext cx="8313724" cy="3269874"/>
        </p:xfrm>
        <a:graphic>
          <a:graphicData uri="http://schemas.openxmlformats.org/drawingml/2006/table">
            <a:tbl>
              <a:tblPr firstRow="1" bandRow="1">
                <a:tableStyleId>{5C22544A-7EE6-4342-B048-85BDC9FD1C3A}</a:tableStyleId>
              </a:tblPr>
              <a:tblGrid>
                <a:gridCol w="5243227">
                  <a:extLst>
                    <a:ext uri="{9D8B030D-6E8A-4147-A177-3AD203B41FA5}">
                      <a16:colId xmlns:a16="http://schemas.microsoft.com/office/drawing/2014/main" val="2544461041"/>
                    </a:ext>
                  </a:extLst>
                </a:gridCol>
                <a:gridCol w="3070497">
                  <a:extLst>
                    <a:ext uri="{9D8B030D-6E8A-4147-A177-3AD203B41FA5}">
                      <a16:colId xmlns:a16="http://schemas.microsoft.com/office/drawing/2014/main" val="1397258327"/>
                    </a:ext>
                  </a:extLst>
                </a:gridCol>
              </a:tblGrid>
              <a:tr h="462290">
                <a:tc>
                  <a:txBody>
                    <a:bodyPr/>
                    <a:lstStyle/>
                    <a:p>
                      <a:r>
                        <a:rPr lang="en-US" sz="1800" dirty="0"/>
                        <a:t>Drug &amp; Hybrid Tx </a:t>
                      </a:r>
                      <a:r>
                        <a:rPr lang="en-US" sz="1800" dirty="0" err="1"/>
                        <a:t>Crt</a:t>
                      </a:r>
                      <a:r>
                        <a:rPr lang="en-US" sz="1800" dirty="0"/>
                        <a:t> Performance Measure</a:t>
                      </a:r>
                    </a:p>
                  </a:txBody>
                  <a:tcPr marL="68580" marR="68580" marT="34290" marB="34290">
                    <a:solidFill>
                      <a:schemeClr val="accent6"/>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83353176"/>
                  </a:ext>
                </a:extLst>
              </a:tr>
              <a:tr h="423766">
                <a:tc>
                  <a:txBody>
                    <a:bodyPr/>
                    <a:lstStyle/>
                    <a:p>
                      <a:r>
                        <a:rPr lang="en-US" sz="1600" b="1" dirty="0"/>
                        <a:t>Perceived Procedural Fairness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057207468"/>
                  </a:ext>
                </a:extLst>
              </a:tr>
              <a:tr h="423766">
                <a:tc>
                  <a:txBody>
                    <a:bodyPr/>
                    <a:lstStyle/>
                    <a:p>
                      <a:r>
                        <a:rPr lang="en-US" sz="1600" dirty="0"/>
                        <a:t>14. Perceived Procedural Fairness</a:t>
                      </a:r>
                    </a:p>
                  </a:txBody>
                  <a:tcPr marL="68580" marR="68580" marT="34290" marB="34290"/>
                </a:tc>
                <a:tc>
                  <a:txBody>
                    <a:bodyPr/>
                    <a:lstStyle/>
                    <a:p>
                      <a:r>
                        <a:rPr lang="en-US" sz="1600" dirty="0"/>
                        <a:t>Completed yearly by DOJ</a:t>
                      </a:r>
                    </a:p>
                  </a:txBody>
                  <a:tcPr marL="68580" marR="68580" marT="34290" marB="34290"/>
                </a:tc>
                <a:extLst>
                  <a:ext uri="{0D108BD9-81ED-4DB2-BD59-A6C34878D82A}">
                    <a16:rowId xmlns:a16="http://schemas.microsoft.com/office/drawing/2014/main" val="4250627523"/>
                  </a:ext>
                </a:extLst>
              </a:tr>
              <a:tr h="4237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Social Functioning Measures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1057913253"/>
                  </a:ext>
                </a:extLst>
              </a:tr>
              <a:tr h="423766">
                <a:tc>
                  <a:txBody>
                    <a:bodyPr/>
                    <a:lstStyle/>
                    <a:p>
                      <a:r>
                        <a:rPr lang="en-US" sz="1600" dirty="0"/>
                        <a:t>15. Improvement in Employment Status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7924207"/>
                  </a:ext>
                </a:extLst>
              </a:tr>
              <a:tr h="423766">
                <a:tc>
                  <a:txBody>
                    <a:bodyPr/>
                    <a:lstStyle/>
                    <a:p>
                      <a:r>
                        <a:rPr lang="en-US" sz="1600" dirty="0"/>
                        <a:t>16. Improvement in Educational Status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90067426"/>
                  </a:ext>
                </a:extLst>
              </a:tr>
              <a:tr h="423766">
                <a:tc>
                  <a:txBody>
                    <a:bodyPr/>
                    <a:lstStyle/>
                    <a:p>
                      <a:r>
                        <a:rPr lang="en-US" sz="1600" b="0" dirty="0"/>
                        <a:t>17. Improvement in Residency Status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endParaRPr lang="en-US" sz="1600" dirty="0"/>
                    </a:p>
                  </a:txBody>
                  <a:tcPr marL="68580" marR="68580" marT="34290" marB="34290"/>
                </a:tc>
                <a:extLst>
                  <a:ext uri="{0D108BD9-81ED-4DB2-BD59-A6C34878D82A}">
                    <a16:rowId xmlns:a16="http://schemas.microsoft.com/office/drawing/2014/main" val="1230938623"/>
                  </a:ext>
                </a:extLst>
              </a:tr>
            </a:tbl>
          </a:graphicData>
        </a:graphic>
      </p:graphicFrame>
    </p:spTree>
    <p:extLst>
      <p:ext uri="{BB962C8B-B14F-4D97-AF65-F5344CB8AC3E}">
        <p14:creationId xmlns:p14="http://schemas.microsoft.com/office/powerpoint/2010/main" val="2681200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457200" y="838200"/>
            <a:ext cx="8018449" cy="749602"/>
          </a:xfrm>
        </p:spPr>
        <p:txBody>
          <a:bodyPr>
            <a:normAutofit fontScale="90000"/>
          </a:bodyPr>
          <a:lstStyle/>
          <a:p>
            <a:pPr algn="ctr"/>
            <a:r>
              <a:rPr lang="en-US" sz="2400" dirty="0"/>
              <a:t>Drug and Hybrid Court Performance Measure &amp; CORE Reports – Mental Health Track </a:t>
            </a:r>
            <a:r>
              <a:rPr lang="en-US" sz="2400" u="sng" dirty="0"/>
              <a:t>Supplement</a:t>
            </a:r>
            <a:endParaRPr lang="en-US" sz="4000" dirty="0"/>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2938040940"/>
              </p:ext>
            </p:extLst>
          </p:nvPr>
        </p:nvGraphicFramePr>
        <p:xfrm>
          <a:off x="457201" y="1828801"/>
          <a:ext cx="8161324" cy="3782057"/>
        </p:xfrm>
        <a:graphic>
          <a:graphicData uri="http://schemas.openxmlformats.org/drawingml/2006/table">
            <a:tbl>
              <a:tblPr firstRow="1" bandRow="1">
                <a:tableStyleId>{5C22544A-7EE6-4342-B048-85BDC9FD1C3A}</a:tableStyleId>
              </a:tblPr>
              <a:tblGrid>
                <a:gridCol w="5511374">
                  <a:extLst>
                    <a:ext uri="{9D8B030D-6E8A-4147-A177-3AD203B41FA5}">
                      <a16:colId xmlns:a16="http://schemas.microsoft.com/office/drawing/2014/main" val="1151756332"/>
                    </a:ext>
                  </a:extLst>
                </a:gridCol>
                <a:gridCol w="2649950">
                  <a:extLst>
                    <a:ext uri="{9D8B030D-6E8A-4147-A177-3AD203B41FA5}">
                      <a16:colId xmlns:a16="http://schemas.microsoft.com/office/drawing/2014/main" val="1887280124"/>
                    </a:ext>
                  </a:extLst>
                </a:gridCol>
              </a:tblGrid>
              <a:tr h="352061">
                <a:tc>
                  <a:txBody>
                    <a:bodyPr/>
                    <a:lstStyle/>
                    <a:p>
                      <a:r>
                        <a:rPr lang="en-US" sz="1800" dirty="0"/>
                        <a:t>Mental Health Track Supplement</a:t>
                      </a:r>
                    </a:p>
                  </a:txBody>
                  <a:tcPr marL="68580" marR="68580" marT="34290" marB="34290">
                    <a:solidFill>
                      <a:schemeClr val="accent4"/>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3050584930"/>
                  </a:ext>
                </a:extLst>
              </a:tr>
              <a:tr h="322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Outcome Measures – Sobriety</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331110384"/>
                  </a:ext>
                </a:extLst>
              </a:tr>
              <a:tr h="12474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In-program Recidivism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  Rearrests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b.  Convictions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3535681965"/>
                  </a:ext>
                </a:extLst>
              </a:tr>
              <a:tr h="792136">
                <a:tc>
                  <a:txBody>
                    <a:bodyPr/>
                    <a:lstStyle/>
                    <a:p>
                      <a:pPr marL="0" indent="0">
                        <a:buNone/>
                      </a:pPr>
                      <a:r>
                        <a:rPr lang="en-US" sz="1600" dirty="0"/>
                        <a:t>2.  Post-Program Recidivism</a:t>
                      </a:r>
                    </a:p>
                    <a:p>
                      <a:pPr marL="342900" indent="-342900">
                        <a:buAutoNum type="alphaLcPeriod"/>
                      </a:pPr>
                      <a:r>
                        <a:rPr lang="en-US" sz="1600" dirty="0"/>
                        <a:t>Rearrests</a:t>
                      </a:r>
                    </a:p>
                    <a:p>
                      <a:pPr marL="342900" indent="-342900">
                        <a:buAutoNum type="alphaLcPeriod"/>
                      </a:pPr>
                      <a:r>
                        <a:rPr lang="en-US" sz="1600" dirty="0"/>
                        <a:t>Convictions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r>
                        <a:rPr kumimoji="0" lang="en-US" sz="1600" b="0" i="0" u="none" strike="noStrike" kern="1200" cap="none" spc="0" normalizeH="0" baseline="0" noProof="0" dirty="0">
                          <a:ln>
                            <a:noFill/>
                          </a:ln>
                          <a:solidFill>
                            <a:srgbClr val="FF0000"/>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4016236006"/>
                  </a:ext>
                </a:extLst>
              </a:tr>
              <a:tr h="362868">
                <a:tc>
                  <a:txBody>
                    <a:bodyPr/>
                    <a:lstStyle/>
                    <a:p>
                      <a:pPr marL="0" indent="0">
                        <a:buNone/>
                      </a:pPr>
                      <a:r>
                        <a:rPr lang="en-US" sz="1600" dirty="0"/>
                        <a:t>3. Average Time Between Arrests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3089159930"/>
                  </a:ext>
                </a:extLst>
              </a:tr>
              <a:tr h="322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Processing and Admission Measures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292232184"/>
                  </a:ext>
                </a:extLst>
              </a:tr>
              <a:tr h="3338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4. Team Collaboration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mn-lt"/>
                          <a:ea typeface="+mn-ea"/>
                          <a:cs typeface="+mn-cs"/>
                        </a:rPr>
                        <a:t>Program Page – New!</a:t>
                      </a:r>
                    </a:p>
                  </a:txBody>
                  <a:tcPr marL="68580" marR="68580" marT="34290" marB="34290"/>
                </a:tc>
                <a:extLst>
                  <a:ext uri="{0D108BD9-81ED-4DB2-BD59-A6C34878D82A}">
                    <a16:rowId xmlns:a16="http://schemas.microsoft.com/office/drawing/2014/main" val="3207856739"/>
                  </a:ext>
                </a:extLst>
              </a:tr>
            </a:tbl>
          </a:graphicData>
        </a:graphic>
      </p:graphicFrame>
    </p:spTree>
    <p:extLst>
      <p:ext uri="{BB962C8B-B14F-4D97-AF65-F5344CB8AC3E}">
        <p14:creationId xmlns:p14="http://schemas.microsoft.com/office/powerpoint/2010/main" val="175181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455598" y="1107505"/>
            <a:ext cx="8018449" cy="749602"/>
          </a:xfrm>
        </p:spPr>
        <p:txBody>
          <a:bodyPr>
            <a:normAutofit fontScale="90000"/>
          </a:bodyPr>
          <a:lstStyle/>
          <a:p>
            <a:pPr algn="ctr"/>
            <a:r>
              <a:rPr lang="en-US" sz="2400" dirty="0"/>
              <a:t>Drug and Hybrid Court Performance Measure &amp; CORE Reports – </a:t>
            </a:r>
            <a:br>
              <a:rPr lang="en-US" sz="2400" dirty="0"/>
            </a:br>
            <a:r>
              <a:rPr lang="en-US" sz="2400" dirty="0"/>
              <a:t>Mental Health Track </a:t>
            </a:r>
            <a:r>
              <a:rPr lang="en-US" sz="2400" u="sng" dirty="0"/>
              <a:t>Supplement</a:t>
            </a:r>
            <a:endParaRPr lang="en-US" sz="4000" dirty="0"/>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4028770510"/>
              </p:ext>
            </p:extLst>
          </p:nvPr>
        </p:nvGraphicFramePr>
        <p:xfrm>
          <a:off x="455598" y="2209800"/>
          <a:ext cx="8162925" cy="3165894"/>
        </p:xfrm>
        <a:graphic>
          <a:graphicData uri="http://schemas.openxmlformats.org/drawingml/2006/table">
            <a:tbl>
              <a:tblPr firstRow="1" bandRow="1">
                <a:tableStyleId>{5C22544A-7EE6-4342-B048-85BDC9FD1C3A}</a:tableStyleId>
              </a:tblPr>
              <a:tblGrid>
                <a:gridCol w="5147964">
                  <a:extLst>
                    <a:ext uri="{9D8B030D-6E8A-4147-A177-3AD203B41FA5}">
                      <a16:colId xmlns:a16="http://schemas.microsoft.com/office/drawing/2014/main" val="1151756332"/>
                    </a:ext>
                  </a:extLst>
                </a:gridCol>
                <a:gridCol w="3014961">
                  <a:extLst>
                    <a:ext uri="{9D8B030D-6E8A-4147-A177-3AD203B41FA5}">
                      <a16:colId xmlns:a16="http://schemas.microsoft.com/office/drawing/2014/main" val="1887280124"/>
                    </a:ext>
                  </a:extLst>
                </a:gridCol>
              </a:tblGrid>
              <a:tr h="463564">
                <a:tc>
                  <a:txBody>
                    <a:bodyPr/>
                    <a:lstStyle/>
                    <a:p>
                      <a:r>
                        <a:rPr lang="en-US" sz="1800" dirty="0"/>
                        <a:t>Mental Health Track Supplement</a:t>
                      </a:r>
                    </a:p>
                  </a:txBody>
                  <a:tcPr marL="68580" marR="68580" marT="34290" marB="34290">
                    <a:solidFill>
                      <a:schemeClr val="accent3"/>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3050584930"/>
                  </a:ext>
                </a:extLst>
              </a:tr>
              <a:tr h="413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Procedural Fairness Measures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331110384"/>
                  </a:ext>
                </a:extLst>
              </a:tr>
              <a:tr h="413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5. Access and Fairness</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Data Extract</a:t>
                      </a:r>
                    </a:p>
                  </a:txBody>
                  <a:tcPr marL="68580" marR="68580" marT="34290" marB="34290"/>
                </a:tc>
                <a:extLst>
                  <a:ext uri="{0D108BD9-81ED-4DB2-BD59-A6C34878D82A}">
                    <a16:rowId xmlns:a16="http://schemas.microsoft.com/office/drawing/2014/main" val="3535681965"/>
                  </a:ext>
                </a:extLst>
              </a:tr>
              <a:tr h="891235">
                <a:tc>
                  <a:txBody>
                    <a:bodyPr/>
                    <a:lstStyle/>
                    <a:p>
                      <a:pPr marL="0" indent="0">
                        <a:buNone/>
                      </a:pPr>
                      <a:r>
                        <a:rPr lang="en-US" sz="1600" dirty="0"/>
                        <a:t>6. Availability of Services</a:t>
                      </a:r>
                    </a:p>
                    <a:p>
                      <a:pPr marL="342900" indent="-342900">
                        <a:buAutoNum type="alphaLcPeriod"/>
                      </a:pPr>
                      <a:r>
                        <a:rPr lang="en-US" sz="1600" dirty="0"/>
                        <a:t>Average Time Waiting for Services</a:t>
                      </a:r>
                    </a:p>
                    <a:p>
                      <a:pPr marL="342900" indent="-342900">
                        <a:buAutoNum type="alphaLcPeriod"/>
                      </a:pPr>
                      <a:r>
                        <a:rPr lang="en-US" sz="1600" dirty="0"/>
                        <a:t>Percentage of Services Unavailable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4016236006"/>
                  </a:ext>
                </a:extLst>
              </a:tr>
              <a:tr h="413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Social Functioning Measures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292232184"/>
                  </a:ext>
                </a:extLst>
              </a:tr>
              <a:tr h="4277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7. Medication Compliance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mn-lt"/>
                          <a:ea typeface="+mn-ea"/>
                          <a:cs typeface="+mn-cs"/>
                        </a:rPr>
                        <a:t>Program Page – New!</a:t>
                      </a:r>
                    </a:p>
                  </a:txBody>
                  <a:tcPr marL="68580" marR="68580" marT="34290" marB="34290"/>
                </a:tc>
                <a:extLst>
                  <a:ext uri="{0D108BD9-81ED-4DB2-BD59-A6C34878D82A}">
                    <a16:rowId xmlns:a16="http://schemas.microsoft.com/office/drawing/2014/main" val="3207856739"/>
                  </a:ext>
                </a:extLst>
              </a:tr>
            </a:tbl>
          </a:graphicData>
        </a:graphic>
      </p:graphicFrame>
    </p:spTree>
    <p:extLst>
      <p:ext uri="{BB962C8B-B14F-4D97-AF65-F5344CB8AC3E}">
        <p14:creationId xmlns:p14="http://schemas.microsoft.com/office/powerpoint/2010/main" val="2265227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799230" y="794758"/>
            <a:ext cx="7334387" cy="563563"/>
          </a:xfrm>
        </p:spPr>
        <p:txBody>
          <a:bodyPr>
            <a:normAutofit fontScale="90000"/>
          </a:bodyPr>
          <a:lstStyle/>
          <a:p>
            <a:r>
              <a:rPr lang="en-US" sz="2400" dirty="0"/>
              <a:t>Statewide </a:t>
            </a:r>
            <a:r>
              <a:rPr lang="en-US" sz="2400" u="sng" dirty="0"/>
              <a:t>OWI Treatment Court </a:t>
            </a:r>
            <a:r>
              <a:rPr lang="en-US" sz="2400" dirty="0"/>
              <a:t>Performance Measures</a:t>
            </a:r>
            <a:endParaRPr lang="en-US" sz="4000" dirty="0"/>
          </a:p>
        </p:txBody>
      </p:sp>
      <p:sp>
        <p:nvSpPr>
          <p:cNvPr id="7" name="Content Placeholder 6">
            <a:extLst>
              <a:ext uri="{FF2B5EF4-FFF2-40B4-BE49-F238E27FC236}">
                <a16:creationId xmlns:a16="http://schemas.microsoft.com/office/drawing/2014/main" id="{7B526F61-0B4A-81C3-AB82-4C6914A0E8D2}"/>
              </a:ext>
            </a:extLst>
          </p:cNvPr>
          <p:cNvSpPr>
            <a:spLocks noGrp="1"/>
          </p:cNvSpPr>
          <p:nvPr>
            <p:ph idx="1"/>
          </p:nvPr>
        </p:nvSpPr>
        <p:spPr>
          <a:xfrm>
            <a:off x="457198" y="1447800"/>
            <a:ext cx="8018449" cy="838200"/>
          </a:xfrm>
        </p:spPr>
        <p:txBody>
          <a:bodyPr>
            <a:noAutofit/>
          </a:bodyPr>
          <a:lstStyle/>
          <a:p>
            <a:r>
              <a:rPr lang="en-US" sz="1800" dirty="0"/>
              <a:t>OWI Treatment Court Performance measures have additional measures to the previously used Drug and Hybrid Court Performance Measures.  Additional measures will be highlighted in </a:t>
            </a:r>
            <a:r>
              <a:rPr lang="en-US" sz="1800" b="1" dirty="0">
                <a:solidFill>
                  <a:srgbClr val="00B050"/>
                </a:solidFill>
              </a:rPr>
              <a:t>green</a:t>
            </a:r>
            <a:r>
              <a:rPr lang="en-US" sz="1800" dirty="0"/>
              <a:t>.  </a:t>
            </a:r>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2896533178"/>
              </p:ext>
            </p:extLst>
          </p:nvPr>
        </p:nvGraphicFramePr>
        <p:xfrm>
          <a:off x="368023" y="2346452"/>
          <a:ext cx="8107624" cy="3264176"/>
        </p:xfrm>
        <a:graphic>
          <a:graphicData uri="http://schemas.openxmlformats.org/drawingml/2006/table">
            <a:tbl>
              <a:tblPr firstRow="1" bandRow="1">
                <a:tableStyleId>{5C22544A-7EE6-4342-B048-85BDC9FD1C3A}</a:tableStyleId>
              </a:tblPr>
              <a:tblGrid>
                <a:gridCol w="5384132">
                  <a:extLst>
                    <a:ext uri="{9D8B030D-6E8A-4147-A177-3AD203B41FA5}">
                      <a16:colId xmlns:a16="http://schemas.microsoft.com/office/drawing/2014/main" val="1151756332"/>
                    </a:ext>
                  </a:extLst>
                </a:gridCol>
                <a:gridCol w="2723492">
                  <a:extLst>
                    <a:ext uri="{9D8B030D-6E8A-4147-A177-3AD203B41FA5}">
                      <a16:colId xmlns:a16="http://schemas.microsoft.com/office/drawing/2014/main" val="1887280124"/>
                    </a:ext>
                  </a:extLst>
                </a:gridCol>
              </a:tblGrid>
              <a:tr h="398963">
                <a:tc>
                  <a:txBody>
                    <a:bodyPr/>
                    <a:lstStyle/>
                    <a:p>
                      <a:r>
                        <a:rPr lang="en-US" sz="1800" dirty="0"/>
                        <a:t>OWI Treatment Court Performance Measures</a:t>
                      </a:r>
                    </a:p>
                  </a:txBody>
                  <a:tcPr marL="68580" marR="68580" marT="34290" marB="34290">
                    <a:solidFill>
                      <a:srgbClr val="92D050"/>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3050584930"/>
                  </a:ext>
                </a:extLst>
              </a:tr>
              <a:tr h="355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Outcome Measures – Sobriety</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331110384"/>
                  </a:ext>
                </a:extLst>
              </a:tr>
              <a:tr h="355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1a. Average Percent of Positive Drug and Alcohol Tests (NRAC)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3535681965"/>
                  </a:ext>
                </a:extLst>
              </a:tr>
              <a:tr h="614619">
                <a:tc>
                  <a:txBody>
                    <a:bodyPr/>
                    <a:lstStyle/>
                    <a:p>
                      <a:r>
                        <a:rPr lang="en-US" sz="1600" dirty="0"/>
                        <a:t>1b. </a:t>
                      </a:r>
                      <a:r>
                        <a:rPr kumimoji="0" lang="en-US" sz="1600" b="0" i="0" u="none" strike="noStrike" kern="1200" cap="none" spc="0" normalizeH="0" baseline="0" noProof="0" dirty="0">
                          <a:ln>
                            <a:noFill/>
                          </a:ln>
                          <a:solidFill>
                            <a:srgbClr val="000000"/>
                          </a:solidFill>
                          <a:effectLst/>
                          <a:uLnTx/>
                          <a:uFillTx/>
                          <a:latin typeface="+mn-lt"/>
                          <a:ea typeface="+mn-ea"/>
                          <a:cs typeface="+mn-cs"/>
                        </a:rPr>
                        <a:t>Average Percent of Days with Positive Continuous Monitoring Alcohol Tests</a:t>
                      </a:r>
                      <a:endParaRPr lang="en-US" sz="16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4016236006"/>
                  </a:ext>
                </a:extLst>
              </a:tr>
              <a:tr h="614619">
                <a:tc>
                  <a:txBody>
                    <a:bodyPr/>
                    <a:lstStyle/>
                    <a:p>
                      <a:r>
                        <a:rPr lang="en-US" sz="1600" dirty="0"/>
                        <a:t>1c. Average Period of Time from Last Positive Drug  or Alcohol Test to Discharge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3089159930"/>
                  </a:ext>
                </a:extLst>
              </a:tr>
              <a:tr h="355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 In-program Recidivism</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292232184"/>
                  </a:ext>
                </a:extLst>
              </a:tr>
              <a:tr h="368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3. Post-program Recidivism</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3207856739"/>
                  </a:ext>
                </a:extLst>
              </a:tr>
            </a:tbl>
          </a:graphicData>
        </a:graphic>
      </p:graphicFrame>
    </p:spTree>
    <p:extLst>
      <p:ext uri="{BB962C8B-B14F-4D97-AF65-F5344CB8AC3E}">
        <p14:creationId xmlns:p14="http://schemas.microsoft.com/office/powerpoint/2010/main" val="1902382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62775" y="742031"/>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3173051318"/>
              </p:ext>
            </p:extLst>
          </p:nvPr>
        </p:nvGraphicFramePr>
        <p:xfrm>
          <a:off x="304556" y="1600200"/>
          <a:ext cx="8534887" cy="4726176"/>
        </p:xfrm>
        <a:graphic>
          <a:graphicData uri="http://schemas.openxmlformats.org/drawingml/2006/table">
            <a:tbl>
              <a:tblPr firstRow="1" bandRow="1">
                <a:tableStyleId>{5C22544A-7EE6-4342-B048-85BDC9FD1C3A}</a:tableStyleId>
              </a:tblPr>
              <a:tblGrid>
                <a:gridCol w="6033782">
                  <a:extLst>
                    <a:ext uri="{9D8B030D-6E8A-4147-A177-3AD203B41FA5}">
                      <a16:colId xmlns:a16="http://schemas.microsoft.com/office/drawing/2014/main" val="2544461041"/>
                    </a:ext>
                  </a:extLst>
                </a:gridCol>
                <a:gridCol w="2501105">
                  <a:extLst>
                    <a:ext uri="{9D8B030D-6E8A-4147-A177-3AD203B41FA5}">
                      <a16:colId xmlns:a16="http://schemas.microsoft.com/office/drawing/2014/main" val="1397258327"/>
                    </a:ext>
                  </a:extLst>
                </a:gridCol>
              </a:tblGrid>
              <a:tr h="310176">
                <a:tc>
                  <a:txBody>
                    <a:bodyPr/>
                    <a:lstStyle/>
                    <a:p>
                      <a:r>
                        <a:rPr lang="en-US" sz="1600" dirty="0"/>
                        <a:t>OWI Tx </a:t>
                      </a:r>
                      <a:r>
                        <a:rPr lang="en-US" sz="1600" dirty="0" err="1"/>
                        <a:t>Crt</a:t>
                      </a:r>
                      <a:r>
                        <a:rPr lang="en-US" sz="1600" dirty="0"/>
                        <a:t> Performance Measures</a:t>
                      </a:r>
                    </a:p>
                  </a:txBody>
                  <a:tcPr marL="68580" marR="68580" marT="34290" marB="34290">
                    <a:solidFill>
                      <a:srgbClr val="92D050"/>
                    </a:solidFill>
                  </a:tcPr>
                </a:tc>
                <a:tc>
                  <a:txBody>
                    <a:bodyPr/>
                    <a:lstStyle/>
                    <a:p>
                      <a:r>
                        <a:rPr lang="en-US" sz="1600" dirty="0"/>
                        <a:t>CORE Report</a:t>
                      </a:r>
                    </a:p>
                  </a:txBody>
                  <a:tcPr marL="68580" marR="68580" marT="34290" marB="34290"/>
                </a:tc>
                <a:extLst>
                  <a:ext uri="{0D108BD9-81ED-4DB2-BD59-A6C34878D82A}">
                    <a16:rowId xmlns:a16="http://schemas.microsoft.com/office/drawing/2014/main" val="83353176"/>
                  </a:ext>
                </a:extLst>
              </a:tr>
              <a:tr h="310176">
                <a:tc>
                  <a:txBody>
                    <a:bodyPr/>
                    <a:lstStyle/>
                    <a:p>
                      <a:r>
                        <a:rPr lang="en-US" sz="1400" b="1" dirty="0"/>
                        <a:t>Processing and Admission Measures</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57207468"/>
                  </a:ext>
                </a:extLst>
              </a:tr>
              <a:tr h="310176">
                <a:tc>
                  <a:txBody>
                    <a:bodyPr/>
                    <a:lstStyle/>
                    <a:p>
                      <a:r>
                        <a:rPr lang="en-US" sz="1400" dirty="0"/>
                        <a:t>4. Processing Time</a:t>
                      </a:r>
                    </a:p>
                  </a:txBody>
                  <a:tcPr marL="68580" marR="68580" marT="34290" marB="34290"/>
                </a:tc>
                <a:tc>
                  <a:txBody>
                    <a:bodyPr/>
                    <a:lstStyle/>
                    <a:p>
                      <a:r>
                        <a:rPr lang="en-US" sz="1400" dirty="0"/>
                        <a:t>Data Extract</a:t>
                      </a:r>
                    </a:p>
                  </a:txBody>
                  <a:tcPr marL="68580" marR="68580" marT="34290" marB="34290"/>
                </a:tc>
                <a:extLst>
                  <a:ext uri="{0D108BD9-81ED-4DB2-BD59-A6C34878D82A}">
                    <a16:rowId xmlns:a16="http://schemas.microsoft.com/office/drawing/2014/main" val="4250627523"/>
                  </a:ext>
                </a:extLst>
              </a:tr>
              <a:tr h="968768">
                <a:tc>
                  <a:txBody>
                    <a:bodyPr/>
                    <a:lstStyle/>
                    <a:p>
                      <a:r>
                        <a:rPr lang="en-US" sz="1400" dirty="0"/>
                        <a:t>5. Screening and Assessment</a:t>
                      </a:r>
                    </a:p>
                    <a:p>
                      <a:pPr marL="342900" indent="-342900">
                        <a:buAutoNum type="alphaLcPeriod"/>
                      </a:pPr>
                      <a:r>
                        <a:rPr lang="en-US" sz="1400" b="1" dirty="0">
                          <a:solidFill>
                            <a:srgbClr val="00B050"/>
                          </a:solidFill>
                        </a:rPr>
                        <a:t>Percentage of Individuals with Applicable OWI Offenses screened</a:t>
                      </a:r>
                    </a:p>
                    <a:p>
                      <a:pPr marL="342900" indent="-342900">
                        <a:buAutoNum type="alphaLcPeriod"/>
                      </a:pPr>
                      <a:r>
                        <a:rPr lang="en-US" sz="1400" b="1" dirty="0">
                          <a:solidFill>
                            <a:srgbClr val="00B050"/>
                          </a:solidFill>
                        </a:rPr>
                        <a:t>Percentage of Referred Individuals Admitted to the Program by Risk/Need Category</a:t>
                      </a:r>
                    </a:p>
                    <a:p>
                      <a:pPr marL="342900" indent="-342900">
                        <a:buAutoNum type="alphaLcPeriod"/>
                      </a:pPr>
                      <a:r>
                        <a:rPr lang="en-US" sz="1400" b="1" dirty="0">
                          <a:solidFill>
                            <a:srgbClr val="00B050"/>
                          </a:solidFill>
                        </a:rPr>
                        <a:t>Percentage of Participants by Risk/Need Category and Program Track</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Not in CORE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Admission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Admission Summary, Data Extract</a:t>
                      </a:r>
                    </a:p>
                  </a:txBody>
                  <a:tcPr marL="68580" marR="68580" marT="34290" marB="34290"/>
                </a:tc>
                <a:extLst>
                  <a:ext uri="{0D108BD9-81ED-4DB2-BD59-A6C34878D82A}">
                    <a16:rowId xmlns:a16="http://schemas.microsoft.com/office/drawing/2014/main" val="1057913253"/>
                  </a:ext>
                </a:extLst>
              </a:tr>
              <a:tr h="310176">
                <a:tc>
                  <a:txBody>
                    <a:bodyPr/>
                    <a:lstStyle/>
                    <a:p>
                      <a:r>
                        <a:rPr lang="en-US" sz="1400" b="1" dirty="0">
                          <a:solidFill>
                            <a:srgbClr val="00B050"/>
                          </a:solidFill>
                        </a:rPr>
                        <a:t>6.  Percentage of Participants who Obtain Peer Sober Support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7924207"/>
                  </a:ext>
                </a:extLst>
              </a:tr>
              <a:tr h="310176">
                <a:tc>
                  <a:txBody>
                    <a:bodyPr/>
                    <a:lstStyle/>
                    <a:p>
                      <a:r>
                        <a:rPr lang="en-US" sz="1400" dirty="0"/>
                        <a:t>7. Discharge Type (NRAC)</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1230938623"/>
                  </a:ext>
                </a:extLst>
              </a:tr>
              <a:tr h="310176">
                <a:tc>
                  <a:txBody>
                    <a:bodyPr/>
                    <a:lstStyle/>
                    <a:p>
                      <a:r>
                        <a:rPr lang="en-US" sz="1400" dirty="0"/>
                        <a:t>8. Average Length-of-Stay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567493934"/>
                  </a:ext>
                </a:extLst>
              </a:tr>
              <a:tr h="310176">
                <a:tc>
                  <a:txBody>
                    <a:bodyPr/>
                    <a:lstStyle/>
                    <a:p>
                      <a:r>
                        <a:rPr lang="en-US" sz="1400" b="1" dirty="0">
                          <a:solidFill>
                            <a:srgbClr val="00B050"/>
                          </a:solidFill>
                        </a:rPr>
                        <a:t>9. Average Length-of-Stay per Phase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331530940"/>
                  </a:ext>
                </a:extLst>
              </a:tr>
              <a:tr h="310176">
                <a:tc>
                  <a:txBody>
                    <a:bodyPr/>
                    <a:lstStyle/>
                    <a:p>
                      <a:r>
                        <a:rPr lang="en-US" sz="1400" b="1" dirty="0">
                          <a:solidFill>
                            <a:srgbClr val="00B050"/>
                          </a:solidFill>
                        </a:rPr>
                        <a:t>10. Team Collaboration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mn-lt"/>
                          <a:ea typeface="+mn-ea"/>
                          <a:cs typeface="+mn-cs"/>
                        </a:rPr>
                        <a:t>Program Page – New!</a:t>
                      </a:r>
                    </a:p>
                  </a:txBody>
                  <a:tcPr marL="68580" marR="68580" marT="34290" marB="34290"/>
                </a:tc>
                <a:extLst>
                  <a:ext uri="{0D108BD9-81ED-4DB2-BD59-A6C34878D82A}">
                    <a16:rowId xmlns:a16="http://schemas.microsoft.com/office/drawing/2014/main" val="703684455"/>
                  </a:ext>
                </a:extLst>
              </a:tr>
              <a:tr h="637348">
                <a:tc>
                  <a:txBody>
                    <a:bodyPr/>
                    <a:lstStyle/>
                    <a:p>
                      <a:r>
                        <a:rPr lang="en-US" sz="1400" b="1" dirty="0">
                          <a:solidFill>
                            <a:srgbClr val="00B050"/>
                          </a:solidFill>
                        </a:rPr>
                        <a:t>11. Relapse Prevention Plan</a:t>
                      </a:r>
                    </a:p>
                    <a:p>
                      <a:pPr marL="342900" indent="-342900">
                        <a:buAutoNum type="alphaLcPeriod"/>
                      </a:pPr>
                      <a:r>
                        <a:rPr lang="en-US" sz="1400" b="1" dirty="0">
                          <a:solidFill>
                            <a:srgbClr val="00B050"/>
                          </a:solidFill>
                        </a:rPr>
                        <a:t>Development</a:t>
                      </a:r>
                    </a:p>
                    <a:p>
                      <a:pPr marL="342900" indent="-342900">
                        <a:buAutoNum type="alphaLcPeriod"/>
                      </a:pPr>
                      <a:r>
                        <a:rPr lang="en-US" sz="1400" b="1" dirty="0">
                          <a:solidFill>
                            <a:srgbClr val="00B050"/>
                          </a:solidFill>
                        </a:rPr>
                        <a:t>Compliance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358874909"/>
                  </a:ext>
                </a:extLst>
              </a:tr>
            </a:tbl>
          </a:graphicData>
        </a:graphic>
      </p:graphicFrame>
    </p:spTree>
    <p:extLst>
      <p:ext uri="{BB962C8B-B14F-4D97-AF65-F5344CB8AC3E}">
        <p14:creationId xmlns:p14="http://schemas.microsoft.com/office/powerpoint/2010/main" val="2405319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20560" y="929337"/>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4190983414"/>
              </p:ext>
            </p:extLst>
          </p:nvPr>
        </p:nvGraphicFramePr>
        <p:xfrm>
          <a:off x="525476" y="1828800"/>
          <a:ext cx="8093048" cy="3733800"/>
        </p:xfrm>
        <a:graphic>
          <a:graphicData uri="http://schemas.openxmlformats.org/drawingml/2006/table">
            <a:tbl>
              <a:tblPr firstRow="1" bandRow="1">
                <a:tableStyleId>{5C22544A-7EE6-4342-B048-85BDC9FD1C3A}</a:tableStyleId>
              </a:tblPr>
              <a:tblGrid>
                <a:gridCol w="5405262">
                  <a:extLst>
                    <a:ext uri="{9D8B030D-6E8A-4147-A177-3AD203B41FA5}">
                      <a16:colId xmlns:a16="http://schemas.microsoft.com/office/drawing/2014/main" val="2544461041"/>
                    </a:ext>
                  </a:extLst>
                </a:gridCol>
                <a:gridCol w="2687786">
                  <a:extLst>
                    <a:ext uri="{9D8B030D-6E8A-4147-A177-3AD203B41FA5}">
                      <a16:colId xmlns:a16="http://schemas.microsoft.com/office/drawing/2014/main" val="1397258327"/>
                    </a:ext>
                  </a:extLst>
                </a:gridCol>
              </a:tblGrid>
              <a:tr h="326983">
                <a:tc>
                  <a:txBody>
                    <a:bodyPr/>
                    <a:lstStyle/>
                    <a:p>
                      <a:r>
                        <a:rPr lang="en-US" sz="1600" dirty="0"/>
                        <a:t>OWI Tx </a:t>
                      </a:r>
                      <a:r>
                        <a:rPr lang="en-US" sz="1600" dirty="0" err="1"/>
                        <a:t>Crt</a:t>
                      </a:r>
                      <a:r>
                        <a:rPr lang="en-US" sz="1600" dirty="0"/>
                        <a:t> Performance Measures</a:t>
                      </a:r>
                    </a:p>
                  </a:txBody>
                  <a:tcPr marL="68580" marR="68580" marT="34290" marB="34290">
                    <a:solidFill>
                      <a:srgbClr val="92D050"/>
                    </a:solidFill>
                  </a:tcPr>
                </a:tc>
                <a:tc>
                  <a:txBody>
                    <a:bodyPr/>
                    <a:lstStyle/>
                    <a:p>
                      <a:r>
                        <a:rPr lang="en-US" sz="1600" dirty="0"/>
                        <a:t>CORE Report</a:t>
                      </a:r>
                    </a:p>
                  </a:txBody>
                  <a:tcPr marL="68580" marR="68580" marT="34290" marB="34290"/>
                </a:tc>
                <a:extLst>
                  <a:ext uri="{0D108BD9-81ED-4DB2-BD59-A6C34878D82A}">
                    <a16:rowId xmlns:a16="http://schemas.microsoft.com/office/drawing/2014/main" val="83353176"/>
                  </a:ext>
                </a:extLst>
              </a:tr>
              <a:tr h="322565">
                <a:tc>
                  <a:txBody>
                    <a:bodyPr/>
                    <a:lstStyle/>
                    <a:p>
                      <a:r>
                        <a:rPr lang="en-US" sz="1400" b="1" dirty="0"/>
                        <a:t>Dosage Measures</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57207468"/>
                  </a:ext>
                </a:extLst>
              </a:tr>
              <a:tr h="322565">
                <a:tc>
                  <a:txBody>
                    <a:bodyPr/>
                    <a:lstStyle/>
                    <a:p>
                      <a:r>
                        <a:rPr lang="en-US" sz="1400" dirty="0"/>
                        <a:t>12. Incentives and Sanctions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4206492399"/>
                  </a:ext>
                </a:extLst>
              </a:tr>
              <a:tr h="322565">
                <a:tc>
                  <a:txBody>
                    <a:bodyPr/>
                    <a:lstStyle/>
                    <a:p>
                      <a:r>
                        <a:rPr lang="en-US" sz="1400" dirty="0"/>
                        <a:t>13. Attendance at Scheduled Treatment Services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4250627523"/>
                  </a:ext>
                </a:extLst>
              </a:tr>
              <a:tr h="322565">
                <a:tc>
                  <a:txBody>
                    <a:bodyPr/>
                    <a:lstStyle/>
                    <a:p>
                      <a:r>
                        <a:rPr lang="en-US" sz="1400" dirty="0"/>
                        <a:t>14. Frequency of Status Hearings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1057913253"/>
                  </a:ext>
                </a:extLst>
              </a:tr>
              <a:tr h="322565">
                <a:tc>
                  <a:txBody>
                    <a:bodyPr/>
                    <a:lstStyle/>
                    <a:p>
                      <a:r>
                        <a:rPr lang="en-US" sz="1400" dirty="0"/>
                        <a:t>15. Frequency of Supervision Contacts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7924207"/>
                  </a:ext>
                </a:extLst>
              </a:tr>
              <a:tr h="322565">
                <a:tc>
                  <a:txBody>
                    <a:bodyPr/>
                    <a:lstStyle/>
                    <a:p>
                      <a:r>
                        <a:rPr lang="en-US" sz="1400" dirty="0"/>
                        <a:t>16. Frequency of Drug &amp; Alcohol Testing</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90067426"/>
                  </a:ext>
                </a:extLst>
              </a:tr>
              <a:tr h="322565">
                <a:tc>
                  <a:txBody>
                    <a:bodyPr/>
                    <a:lstStyle/>
                    <a:p>
                      <a:r>
                        <a:rPr lang="en-US" sz="1400" b="1" dirty="0">
                          <a:solidFill>
                            <a:srgbClr val="00B050"/>
                          </a:solidFill>
                        </a:rPr>
                        <a:t>17. Frequency of Contact with Peer Sober Support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1784222363"/>
                  </a:ext>
                </a:extLst>
              </a:tr>
              <a:tr h="322565">
                <a:tc>
                  <a:txBody>
                    <a:bodyPr/>
                    <a:lstStyle/>
                    <a:p>
                      <a:r>
                        <a:rPr lang="en-US" sz="1400" b="1" dirty="0"/>
                        <a:t>Procedural Fairness Measures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328164054"/>
                  </a:ext>
                </a:extLst>
              </a:tr>
              <a:tr h="322565">
                <a:tc>
                  <a:txBody>
                    <a:bodyPr/>
                    <a:lstStyle/>
                    <a:p>
                      <a:r>
                        <a:rPr lang="en-US" sz="1400" b="0" dirty="0"/>
                        <a:t>18. Perceived Procedural Fairness</a:t>
                      </a:r>
                    </a:p>
                  </a:txBody>
                  <a:tcPr marL="68580" marR="68580" marT="34290" marB="34290"/>
                </a:tc>
                <a:tc>
                  <a:txBody>
                    <a:bodyPr/>
                    <a:lstStyle/>
                    <a:p>
                      <a:r>
                        <a:rPr lang="en-US" sz="1400" dirty="0"/>
                        <a:t>Completed yearly by DOJ</a:t>
                      </a:r>
                    </a:p>
                  </a:txBody>
                  <a:tcPr marL="68580" marR="68580" marT="34290" marB="34290"/>
                </a:tc>
                <a:extLst>
                  <a:ext uri="{0D108BD9-81ED-4DB2-BD59-A6C34878D82A}">
                    <a16:rowId xmlns:a16="http://schemas.microsoft.com/office/drawing/2014/main" val="1975026441"/>
                  </a:ext>
                </a:extLst>
              </a:tr>
              <a:tr h="503732">
                <a:tc>
                  <a:txBody>
                    <a:bodyPr/>
                    <a:lstStyle/>
                    <a:p>
                      <a:r>
                        <a:rPr lang="en-US" sz="1400" b="1" dirty="0">
                          <a:solidFill>
                            <a:srgbClr val="00B050"/>
                          </a:solidFill>
                        </a:rPr>
                        <a:t>19. Access and Fairness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Admission Summary, Discharge Summary, Data Extract</a:t>
                      </a:r>
                    </a:p>
                  </a:txBody>
                  <a:tcPr marL="68580" marR="68580" marT="34290" marB="34290"/>
                </a:tc>
                <a:extLst>
                  <a:ext uri="{0D108BD9-81ED-4DB2-BD59-A6C34878D82A}">
                    <a16:rowId xmlns:a16="http://schemas.microsoft.com/office/drawing/2014/main" val="2492703749"/>
                  </a:ext>
                </a:extLst>
              </a:tr>
            </a:tbl>
          </a:graphicData>
        </a:graphic>
      </p:graphicFrame>
    </p:spTree>
    <p:extLst>
      <p:ext uri="{BB962C8B-B14F-4D97-AF65-F5344CB8AC3E}">
        <p14:creationId xmlns:p14="http://schemas.microsoft.com/office/powerpoint/2010/main" val="817796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62775" y="1219200"/>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4047071743"/>
              </p:ext>
            </p:extLst>
          </p:nvPr>
        </p:nvGraphicFramePr>
        <p:xfrm>
          <a:off x="600075" y="2125864"/>
          <a:ext cx="8018449" cy="2808846"/>
        </p:xfrm>
        <a:graphic>
          <a:graphicData uri="http://schemas.openxmlformats.org/drawingml/2006/table">
            <a:tbl>
              <a:tblPr firstRow="1" bandRow="1">
                <a:tableStyleId>{5C22544A-7EE6-4342-B048-85BDC9FD1C3A}</a:tableStyleId>
              </a:tblPr>
              <a:tblGrid>
                <a:gridCol w="5890766">
                  <a:extLst>
                    <a:ext uri="{9D8B030D-6E8A-4147-A177-3AD203B41FA5}">
                      <a16:colId xmlns:a16="http://schemas.microsoft.com/office/drawing/2014/main" val="2544461041"/>
                    </a:ext>
                  </a:extLst>
                </a:gridCol>
                <a:gridCol w="2127683">
                  <a:extLst>
                    <a:ext uri="{9D8B030D-6E8A-4147-A177-3AD203B41FA5}">
                      <a16:colId xmlns:a16="http://schemas.microsoft.com/office/drawing/2014/main" val="1397258327"/>
                    </a:ext>
                  </a:extLst>
                </a:gridCol>
              </a:tblGrid>
              <a:tr h="437742">
                <a:tc>
                  <a:txBody>
                    <a:bodyPr/>
                    <a:lstStyle/>
                    <a:p>
                      <a:r>
                        <a:rPr lang="en-US" sz="1800" dirty="0"/>
                        <a:t>OWI Tx </a:t>
                      </a:r>
                      <a:r>
                        <a:rPr lang="en-US" sz="1800" dirty="0" err="1"/>
                        <a:t>Crt</a:t>
                      </a:r>
                      <a:r>
                        <a:rPr lang="en-US" sz="1800" dirty="0"/>
                        <a:t> Performance Measures</a:t>
                      </a:r>
                    </a:p>
                  </a:txBody>
                  <a:tcPr marL="68580" marR="68580" marT="34290" marB="34290">
                    <a:solidFill>
                      <a:srgbClr val="92D050"/>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83353176"/>
                  </a:ext>
                </a:extLst>
              </a:tr>
              <a:tr h="401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Social Functioning Measures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057207468"/>
                  </a:ext>
                </a:extLst>
              </a:tr>
              <a:tr h="693092">
                <a:tc>
                  <a:txBody>
                    <a:bodyPr/>
                    <a:lstStyle/>
                    <a:p>
                      <a:r>
                        <a:rPr lang="en-US" sz="1600" dirty="0"/>
                        <a:t>20. Employment Stability</a:t>
                      </a:r>
                    </a:p>
                  </a:txBody>
                  <a:tcPr marL="68580" marR="68580" marT="34290" marB="34290"/>
                </a:tc>
                <a:tc>
                  <a:txBody>
                    <a:bodyPr/>
                    <a:lstStyle/>
                    <a:p>
                      <a:r>
                        <a:rPr lang="en-US" sz="1600" dirty="0"/>
                        <a:t>Discharge Summary, Data Extract</a:t>
                      </a:r>
                    </a:p>
                  </a:txBody>
                  <a:tcPr marL="68580" marR="68580" marT="34290" marB="34290"/>
                </a:tc>
                <a:extLst>
                  <a:ext uri="{0D108BD9-81ED-4DB2-BD59-A6C34878D82A}">
                    <a16:rowId xmlns:a16="http://schemas.microsoft.com/office/drawing/2014/main" val="4250627523"/>
                  </a:ext>
                </a:extLst>
              </a:tr>
              <a:tr h="1276748">
                <a:tc>
                  <a:txBody>
                    <a:bodyPr/>
                    <a:lstStyle/>
                    <a:p>
                      <a:r>
                        <a:rPr lang="en-US" sz="1600" dirty="0"/>
                        <a:t>21. Transportation Stability</a:t>
                      </a:r>
                    </a:p>
                    <a:p>
                      <a:pPr marL="342900" indent="-342900">
                        <a:buAutoNum type="alphaLcPeriod"/>
                      </a:pPr>
                      <a:r>
                        <a:rPr lang="en-US" sz="1600" dirty="0"/>
                        <a:t>Driver’s License Eligibility</a:t>
                      </a:r>
                    </a:p>
                    <a:p>
                      <a:pPr marL="342900" indent="-342900">
                        <a:buAutoNum type="alphaLcPeriod"/>
                      </a:pPr>
                      <a:r>
                        <a:rPr lang="en-US" sz="1600" dirty="0"/>
                        <a:t>Driver’s License Status</a:t>
                      </a:r>
                    </a:p>
                    <a:p>
                      <a:pPr marL="342900" indent="-342900">
                        <a:buAutoNum type="alphaLcPeriod"/>
                      </a:pPr>
                      <a:r>
                        <a:rPr lang="en-US" sz="1600" dirty="0">
                          <a:solidFill>
                            <a:srgbClr val="00B050"/>
                          </a:solidFill>
                        </a:rPr>
                        <a:t>Transportation Plan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7924207"/>
                  </a:ext>
                </a:extLst>
              </a:tr>
            </a:tbl>
          </a:graphicData>
        </a:graphic>
      </p:graphicFrame>
    </p:spTree>
    <p:extLst>
      <p:ext uri="{BB962C8B-B14F-4D97-AF65-F5344CB8AC3E}">
        <p14:creationId xmlns:p14="http://schemas.microsoft.com/office/powerpoint/2010/main" val="4150548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3E-FF19-2DB9-E3AC-3D0806E6CDC1}"/>
              </a:ext>
            </a:extLst>
          </p:cNvPr>
          <p:cNvSpPr>
            <a:spLocks noGrp="1"/>
          </p:cNvSpPr>
          <p:nvPr>
            <p:ph type="title"/>
          </p:nvPr>
        </p:nvSpPr>
        <p:spPr>
          <a:xfrm>
            <a:off x="562775" y="538531"/>
            <a:ext cx="8018449" cy="609600"/>
          </a:xfrm>
        </p:spPr>
        <p:txBody>
          <a:bodyPr>
            <a:normAutofit fontScale="90000"/>
          </a:bodyPr>
          <a:lstStyle/>
          <a:p>
            <a:r>
              <a:rPr lang="en-US" sz="2400" dirty="0"/>
              <a:t>Statewide </a:t>
            </a:r>
            <a:r>
              <a:rPr lang="en-US" sz="2400" u="sng" dirty="0"/>
              <a:t>Veterans Treatment Court </a:t>
            </a:r>
            <a:r>
              <a:rPr lang="en-US" sz="2400" dirty="0"/>
              <a:t>Performance Measures</a:t>
            </a:r>
            <a:endParaRPr lang="en-US" sz="4000" dirty="0"/>
          </a:p>
        </p:txBody>
      </p:sp>
      <p:sp>
        <p:nvSpPr>
          <p:cNvPr id="7" name="Content Placeholder 6">
            <a:extLst>
              <a:ext uri="{FF2B5EF4-FFF2-40B4-BE49-F238E27FC236}">
                <a16:creationId xmlns:a16="http://schemas.microsoft.com/office/drawing/2014/main" id="{7B526F61-0B4A-81C3-AB82-4C6914A0E8D2}"/>
              </a:ext>
            </a:extLst>
          </p:cNvPr>
          <p:cNvSpPr>
            <a:spLocks noGrp="1"/>
          </p:cNvSpPr>
          <p:nvPr>
            <p:ph idx="1"/>
          </p:nvPr>
        </p:nvSpPr>
        <p:spPr>
          <a:xfrm>
            <a:off x="562774" y="1295400"/>
            <a:ext cx="8018449" cy="2727066"/>
          </a:xfrm>
        </p:spPr>
        <p:txBody>
          <a:bodyPr>
            <a:normAutofit/>
          </a:bodyPr>
          <a:lstStyle/>
          <a:p>
            <a:r>
              <a:rPr lang="en-US" sz="1600" dirty="0"/>
              <a:t>Intersection of Performance Measures and CORE data utilization</a:t>
            </a:r>
          </a:p>
          <a:p>
            <a:pPr marL="628650" lvl="1" indent="-285750">
              <a:buFont typeface="Arial" panose="020B0604020202020204" pitchFamily="34" charset="0"/>
              <a:buChar char="•"/>
            </a:pPr>
            <a:r>
              <a:rPr lang="en-US" sz="1600" dirty="0"/>
              <a:t>What performance measures data can I “pull” from CORE?  </a:t>
            </a:r>
          </a:p>
          <a:p>
            <a:r>
              <a:rPr lang="en-US" sz="1600" dirty="0"/>
              <a:t>Veterans Treatment Court Performance measures have additional measures to the previously used Drug and Hybrid Court Performance Measures.  Additional measures will be highlighted in </a:t>
            </a:r>
            <a:r>
              <a:rPr lang="en-US" sz="1600" b="1" dirty="0">
                <a:solidFill>
                  <a:srgbClr val="0070C0"/>
                </a:solidFill>
              </a:rPr>
              <a:t>blue</a:t>
            </a:r>
            <a:r>
              <a:rPr lang="en-US" sz="1600" dirty="0"/>
              <a:t>.  </a:t>
            </a:r>
          </a:p>
        </p:txBody>
      </p:sp>
      <p:graphicFrame>
        <p:nvGraphicFramePr>
          <p:cNvPr id="4" name="Table 4">
            <a:extLst>
              <a:ext uri="{FF2B5EF4-FFF2-40B4-BE49-F238E27FC236}">
                <a16:creationId xmlns:a16="http://schemas.microsoft.com/office/drawing/2014/main" id="{DCAA0D4C-4096-131C-B779-D473D1E545BF}"/>
              </a:ext>
            </a:extLst>
          </p:cNvPr>
          <p:cNvGraphicFramePr>
            <a:graphicFrameLocks noGrp="1"/>
          </p:cNvGraphicFramePr>
          <p:nvPr>
            <p:extLst>
              <p:ext uri="{D42A27DB-BD31-4B8C-83A1-F6EECF244321}">
                <p14:modId xmlns:p14="http://schemas.microsoft.com/office/powerpoint/2010/main" val="1241164911"/>
              </p:ext>
            </p:extLst>
          </p:nvPr>
        </p:nvGraphicFramePr>
        <p:xfrm>
          <a:off x="333328" y="2753309"/>
          <a:ext cx="8477339" cy="3566160"/>
        </p:xfrm>
        <a:graphic>
          <a:graphicData uri="http://schemas.openxmlformats.org/drawingml/2006/table">
            <a:tbl>
              <a:tblPr firstRow="1" bandRow="1">
                <a:tableStyleId>{5C22544A-7EE6-4342-B048-85BDC9FD1C3A}</a:tableStyleId>
              </a:tblPr>
              <a:tblGrid>
                <a:gridCol w="6081527">
                  <a:extLst>
                    <a:ext uri="{9D8B030D-6E8A-4147-A177-3AD203B41FA5}">
                      <a16:colId xmlns:a16="http://schemas.microsoft.com/office/drawing/2014/main" val="1151756332"/>
                    </a:ext>
                  </a:extLst>
                </a:gridCol>
                <a:gridCol w="2395812">
                  <a:extLst>
                    <a:ext uri="{9D8B030D-6E8A-4147-A177-3AD203B41FA5}">
                      <a16:colId xmlns:a16="http://schemas.microsoft.com/office/drawing/2014/main" val="1887280124"/>
                    </a:ext>
                  </a:extLst>
                </a:gridCol>
              </a:tblGrid>
              <a:tr h="274320">
                <a:tc>
                  <a:txBody>
                    <a:bodyPr/>
                    <a:lstStyle/>
                    <a:p>
                      <a:r>
                        <a:rPr lang="en-US" sz="1600" dirty="0"/>
                        <a:t>Veterans Treatment Court Performance Measures</a:t>
                      </a:r>
                    </a:p>
                  </a:txBody>
                  <a:tcPr marL="68580" marR="68580" marT="34290" marB="34290">
                    <a:solidFill>
                      <a:srgbClr val="00B0F0"/>
                    </a:solidFill>
                  </a:tcPr>
                </a:tc>
                <a:tc>
                  <a:txBody>
                    <a:bodyPr/>
                    <a:lstStyle/>
                    <a:p>
                      <a:r>
                        <a:rPr lang="en-US" sz="1600" dirty="0"/>
                        <a:t>CORE Report</a:t>
                      </a:r>
                    </a:p>
                  </a:txBody>
                  <a:tcPr marL="68580" marR="68580" marT="34290" marB="34290"/>
                </a:tc>
                <a:extLst>
                  <a:ext uri="{0D108BD9-81ED-4DB2-BD59-A6C34878D82A}">
                    <a16:rowId xmlns:a16="http://schemas.microsoft.com/office/drawing/2014/main" val="3050584930"/>
                  </a:ext>
                </a:extLst>
              </a:tr>
              <a:tr h="251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Outcome Measures – Sobriety</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331110384"/>
                  </a:ext>
                </a:extLst>
              </a:tr>
              <a:tr h="251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1a. Average Percent of Positive Drug and Alcohol Tests (NRAC)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3535681965"/>
                  </a:ext>
                </a:extLst>
              </a:tr>
              <a:tr h="251460">
                <a:tc>
                  <a:txBody>
                    <a:bodyPr/>
                    <a:lstStyle/>
                    <a:p>
                      <a:r>
                        <a:rPr lang="en-US" sz="1400" dirty="0"/>
                        <a:t>1b. </a:t>
                      </a:r>
                      <a:r>
                        <a:rPr kumimoji="0" lang="en-US" sz="1400" b="0" i="0" u="none" strike="noStrike" kern="1200" cap="none" spc="0" normalizeH="0" baseline="0" noProof="0" dirty="0">
                          <a:ln>
                            <a:noFill/>
                          </a:ln>
                          <a:solidFill>
                            <a:srgbClr val="000000"/>
                          </a:solidFill>
                          <a:effectLst/>
                          <a:uLnTx/>
                          <a:uFillTx/>
                          <a:latin typeface="+mn-lt"/>
                          <a:ea typeface="+mn-ea"/>
                          <a:cs typeface="+mn-cs"/>
                        </a:rPr>
                        <a:t>Average Percent of Days with Positive Continuous Monitoring Alcohol Tests</a:t>
                      </a:r>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4016236006"/>
                  </a:ext>
                </a:extLst>
              </a:tr>
              <a:tr h="282742">
                <a:tc>
                  <a:txBody>
                    <a:bodyPr/>
                    <a:lstStyle/>
                    <a:p>
                      <a:r>
                        <a:rPr lang="en-US" sz="1400" dirty="0"/>
                        <a:t>1c. Average Period of Time from Last Positive Drug  or Alcohol Test to Discharge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3089159930"/>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2. In-program Recidivism</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400" b="1" dirty="0">
                          <a:solidFill>
                            <a:srgbClr val="0070C0"/>
                          </a:solidFill>
                        </a:rPr>
                        <a:t>Rearrests</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400" dirty="0"/>
                        <a:t>Convictions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292232184"/>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3. Post-program Recidivism</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400" b="1" dirty="0">
                          <a:solidFill>
                            <a:srgbClr val="0070C0"/>
                          </a:solidFill>
                        </a:rPr>
                        <a:t>Rearrests</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400" dirty="0"/>
                        <a:t>Convictions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Not in CORE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3207856739"/>
                  </a:ext>
                </a:extLst>
              </a:tr>
              <a:tr h="260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4. Average Time Between Arrests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1443161264"/>
                  </a:ext>
                </a:extLst>
              </a:tr>
            </a:tbl>
          </a:graphicData>
        </a:graphic>
      </p:graphicFrame>
    </p:spTree>
    <p:extLst>
      <p:ext uri="{BB962C8B-B14F-4D97-AF65-F5344CB8AC3E}">
        <p14:creationId xmlns:p14="http://schemas.microsoft.com/office/powerpoint/2010/main" val="132840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75620" y="381000"/>
            <a:ext cx="7334387" cy="1325563"/>
          </a:xfrm>
        </p:spPr>
        <p:txBody>
          <a:bodyPr vert="horz" anchor="b">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600">
                <a:solidFill>
                  <a:schemeClr val="tx1"/>
                </a:solidFill>
              </a:rPr>
              <a:t>Expectations</a:t>
            </a:r>
          </a:p>
        </p:txBody>
      </p:sp>
      <p:sp>
        <p:nvSpPr>
          <p:cNvPr id="23" name="Slide Number Placeholder 5">
            <a:extLst>
              <a:ext uri="{FF2B5EF4-FFF2-40B4-BE49-F238E27FC236}">
                <a16:creationId xmlns:a16="http://schemas.microsoft.com/office/drawing/2014/main" id="{56CC2515-F0C9-6E15-EFED-14B43C57EEEF}"/>
              </a:ext>
            </a:extLst>
          </p:cNvPr>
          <p:cNvSpPr>
            <a:spLocks noGrp="1"/>
          </p:cNvSpPr>
          <p:nvPr>
            <p:ph type="sldNum" sz="quarter" idx="4"/>
          </p:nvPr>
        </p:nvSpPr>
        <p:spPr>
          <a:xfrm>
            <a:off x="7614958" y="6356351"/>
            <a:ext cx="1243292" cy="365125"/>
          </a:xfrm>
        </p:spPr>
        <p:txBody>
          <a:bodyPr/>
          <a:lstStyle/>
          <a:p>
            <a:pPr>
              <a:spcAft>
                <a:spcPts val="600"/>
              </a:spcAft>
            </a:pPr>
            <a:fld id="{294A09A9-5501-47C1-A89A-A340965A2BE2}" type="slidenum">
              <a:rPr lang="en-US" smtClean="0"/>
              <a:pPr>
                <a:spcAft>
                  <a:spcPts val="600"/>
                </a:spcAft>
              </a:pPr>
              <a:t>3</a:t>
            </a:fld>
            <a:endParaRPr lang="en-US"/>
          </a:p>
        </p:txBody>
      </p:sp>
      <p:graphicFrame>
        <p:nvGraphicFramePr>
          <p:cNvPr id="24" name="Content Placeholder 2">
            <a:extLst>
              <a:ext uri="{FF2B5EF4-FFF2-40B4-BE49-F238E27FC236}">
                <a16:creationId xmlns:a16="http://schemas.microsoft.com/office/drawing/2014/main" id="{49551802-CD7C-525E-0A24-69F06A22EEAB}"/>
              </a:ext>
            </a:extLst>
          </p:cNvPr>
          <p:cNvGraphicFramePr>
            <a:graphicFrameLocks noGrp="1"/>
          </p:cNvGraphicFramePr>
          <p:nvPr>
            <p:ph idx="1"/>
            <p:extLst>
              <p:ext uri="{D42A27DB-BD31-4B8C-83A1-F6EECF244321}">
                <p14:modId xmlns:p14="http://schemas.microsoft.com/office/powerpoint/2010/main" val="3642714445"/>
              </p:ext>
            </p:extLst>
          </p:nvPr>
        </p:nvGraphicFramePr>
        <p:xfrm>
          <a:off x="875620" y="2087564"/>
          <a:ext cx="7334387" cy="3366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671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25476" y="914400"/>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3864001157"/>
              </p:ext>
            </p:extLst>
          </p:nvPr>
        </p:nvGraphicFramePr>
        <p:xfrm>
          <a:off x="525476" y="1828800"/>
          <a:ext cx="8093048" cy="3684270"/>
        </p:xfrm>
        <a:graphic>
          <a:graphicData uri="http://schemas.openxmlformats.org/drawingml/2006/table">
            <a:tbl>
              <a:tblPr firstRow="1" bandRow="1">
                <a:tableStyleId>{5C22544A-7EE6-4342-B048-85BDC9FD1C3A}</a:tableStyleId>
              </a:tblPr>
              <a:tblGrid>
                <a:gridCol w="5320991">
                  <a:extLst>
                    <a:ext uri="{9D8B030D-6E8A-4147-A177-3AD203B41FA5}">
                      <a16:colId xmlns:a16="http://schemas.microsoft.com/office/drawing/2014/main" val="2544461041"/>
                    </a:ext>
                  </a:extLst>
                </a:gridCol>
                <a:gridCol w="2772057">
                  <a:extLst>
                    <a:ext uri="{9D8B030D-6E8A-4147-A177-3AD203B41FA5}">
                      <a16:colId xmlns:a16="http://schemas.microsoft.com/office/drawing/2014/main" val="1397258327"/>
                    </a:ext>
                  </a:extLst>
                </a:gridCol>
              </a:tblGrid>
              <a:tr h="428625">
                <a:tc>
                  <a:txBody>
                    <a:bodyPr/>
                    <a:lstStyle/>
                    <a:p>
                      <a:r>
                        <a:rPr lang="en-US" sz="1800" dirty="0"/>
                        <a:t>Veterans Tx </a:t>
                      </a:r>
                      <a:r>
                        <a:rPr lang="en-US" sz="1800" dirty="0" err="1"/>
                        <a:t>Crt</a:t>
                      </a:r>
                      <a:r>
                        <a:rPr lang="en-US" sz="1800" dirty="0"/>
                        <a:t> Performance Measure</a:t>
                      </a:r>
                    </a:p>
                  </a:txBody>
                  <a:tcPr marL="68580" marR="68580" marT="34290" marB="34290">
                    <a:solidFill>
                      <a:srgbClr val="00B0F0"/>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83353176"/>
                  </a:ext>
                </a:extLst>
              </a:tr>
              <a:tr h="428625">
                <a:tc>
                  <a:txBody>
                    <a:bodyPr/>
                    <a:lstStyle/>
                    <a:p>
                      <a:r>
                        <a:rPr lang="en-US" sz="1600" b="1" dirty="0"/>
                        <a:t>Processing and Admission Measures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057207468"/>
                  </a:ext>
                </a:extLst>
              </a:tr>
              <a:tr h="428625">
                <a:tc>
                  <a:txBody>
                    <a:bodyPr/>
                    <a:lstStyle/>
                    <a:p>
                      <a:r>
                        <a:rPr lang="en-US" sz="1600" dirty="0"/>
                        <a:t>5. Processing Time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4250627523"/>
                  </a:ext>
                </a:extLst>
              </a:tr>
              <a:tr h="428625">
                <a:tc>
                  <a:txBody>
                    <a:bodyPr/>
                    <a:lstStyle/>
                    <a:p>
                      <a:r>
                        <a:rPr lang="en-US" sz="1600" dirty="0"/>
                        <a:t>6. Percentage of Participants by Risk/Need Category and Program Track</a:t>
                      </a:r>
                      <a:endParaRPr lang="en-US" sz="1600" b="1" dirty="0">
                        <a:solidFill>
                          <a:srgbClr val="FF0000"/>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Data Extract)</a:t>
                      </a:r>
                    </a:p>
                  </a:txBody>
                  <a:tcPr marL="68580" marR="68580" marT="34290" marB="34290"/>
                </a:tc>
                <a:extLst>
                  <a:ext uri="{0D108BD9-81ED-4DB2-BD59-A6C34878D82A}">
                    <a16:rowId xmlns:a16="http://schemas.microsoft.com/office/drawing/2014/main" val="1057913253"/>
                  </a:ext>
                </a:extLst>
              </a:tr>
              <a:tr h="428625">
                <a:tc>
                  <a:txBody>
                    <a:bodyPr/>
                    <a:lstStyle/>
                    <a:p>
                      <a:r>
                        <a:rPr lang="en-US" sz="1600" b="1" dirty="0">
                          <a:solidFill>
                            <a:srgbClr val="0070C0"/>
                          </a:solidFill>
                        </a:rPr>
                        <a:t>7. Ratio of Eligible Trained Mentors to Admissions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7924207"/>
                  </a:ext>
                </a:extLst>
              </a:tr>
              <a:tr h="428625">
                <a:tc>
                  <a:txBody>
                    <a:bodyPr/>
                    <a:lstStyle/>
                    <a:p>
                      <a:r>
                        <a:rPr lang="en-US" sz="1600" dirty="0"/>
                        <a:t>8. Discharge Type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1230938623"/>
                  </a:ext>
                </a:extLst>
              </a:tr>
              <a:tr h="428625">
                <a:tc>
                  <a:txBody>
                    <a:bodyPr/>
                    <a:lstStyle/>
                    <a:p>
                      <a:r>
                        <a:rPr lang="en-US" sz="1600" dirty="0"/>
                        <a:t>9. Average Length-of-Stay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567493934"/>
                  </a:ext>
                </a:extLst>
              </a:tr>
              <a:tr h="428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70C0"/>
                          </a:solidFill>
                          <a:effectLst/>
                          <a:uLnTx/>
                          <a:uFillTx/>
                          <a:latin typeface="+mn-lt"/>
                          <a:ea typeface="+mn-ea"/>
                          <a:cs typeface="+mn-cs"/>
                        </a:rPr>
                        <a:t>10. Team Collaboration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mn-lt"/>
                          <a:ea typeface="+mn-ea"/>
                          <a:cs typeface="+mn-cs"/>
                        </a:rPr>
                        <a:t>Program Page – New!</a:t>
                      </a:r>
                    </a:p>
                  </a:txBody>
                  <a:tcPr marL="68580" marR="68580" marT="34290" marB="34290"/>
                </a:tc>
                <a:extLst>
                  <a:ext uri="{0D108BD9-81ED-4DB2-BD59-A6C34878D82A}">
                    <a16:rowId xmlns:a16="http://schemas.microsoft.com/office/drawing/2014/main" val="331530940"/>
                  </a:ext>
                </a:extLst>
              </a:tr>
            </a:tbl>
          </a:graphicData>
        </a:graphic>
      </p:graphicFrame>
    </p:spTree>
    <p:extLst>
      <p:ext uri="{BB962C8B-B14F-4D97-AF65-F5344CB8AC3E}">
        <p14:creationId xmlns:p14="http://schemas.microsoft.com/office/powerpoint/2010/main" val="123188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00895" y="762000"/>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2341972868"/>
              </p:ext>
            </p:extLst>
          </p:nvPr>
        </p:nvGraphicFramePr>
        <p:xfrm>
          <a:off x="525476" y="1676400"/>
          <a:ext cx="8093048" cy="3746400"/>
        </p:xfrm>
        <a:graphic>
          <a:graphicData uri="http://schemas.openxmlformats.org/drawingml/2006/table">
            <a:tbl>
              <a:tblPr firstRow="1" bandRow="1">
                <a:tableStyleId>{5C22544A-7EE6-4342-B048-85BDC9FD1C3A}</a:tableStyleId>
              </a:tblPr>
              <a:tblGrid>
                <a:gridCol w="5346330">
                  <a:extLst>
                    <a:ext uri="{9D8B030D-6E8A-4147-A177-3AD203B41FA5}">
                      <a16:colId xmlns:a16="http://schemas.microsoft.com/office/drawing/2014/main" val="2544461041"/>
                    </a:ext>
                  </a:extLst>
                </a:gridCol>
                <a:gridCol w="2746718">
                  <a:extLst>
                    <a:ext uri="{9D8B030D-6E8A-4147-A177-3AD203B41FA5}">
                      <a16:colId xmlns:a16="http://schemas.microsoft.com/office/drawing/2014/main" val="1397258327"/>
                    </a:ext>
                  </a:extLst>
                </a:gridCol>
              </a:tblGrid>
              <a:tr h="357700">
                <a:tc>
                  <a:txBody>
                    <a:bodyPr/>
                    <a:lstStyle/>
                    <a:p>
                      <a:r>
                        <a:rPr lang="en-US" sz="1800" dirty="0"/>
                        <a:t>Veterans Tx </a:t>
                      </a:r>
                      <a:r>
                        <a:rPr lang="en-US" sz="1800" dirty="0" err="1"/>
                        <a:t>Crt</a:t>
                      </a:r>
                      <a:r>
                        <a:rPr lang="en-US" sz="1800" dirty="0"/>
                        <a:t> Performance Measure</a:t>
                      </a:r>
                    </a:p>
                  </a:txBody>
                  <a:tcPr marL="68580" marR="68580" marT="34290" marB="34290">
                    <a:solidFill>
                      <a:srgbClr val="00B0F0"/>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83353176"/>
                  </a:ext>
                </a:extLst>
              </a:tr>
              <a:tr h="357700">
                <a:tc>
                  <a:txBody>
                    <a:bodyPr/>
                    <a:lstStyle/>
                    <a:p>
                      <a:r>
                        <a:rPr lang="en-US" sz="1600" b="1" dirty="0"/>
                        <a:t>Dosage Measures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057207468"/>
                  </a:ext>
                </a:extLst>
              </a:tr>
              <a:tr h="793800">
                <a:tc>
                  <a:txBody>
                    <a:bodyPr/>
                    <a:lstStyle/>
                    <a:p>
                      <a:r>
                        <a:rPr lang="en-US" sz="1600" dirty="0"/>
                        <a:t>11. Incentives and Sanctions</a:t>
                      </a:r>
                    </a:p>
                    <a:p>
                      <a:pPr marL="342900" indent="-342900">
                        <a:buAutoNum type="alphaLcPeriod"/>
                      </a:pPr>
                      <a:r>
                        <a:rPr lang="en-US" sz="1600" b="1" dirty="0">
                          <a:solidFill>
                            <a:srgbClr val="0070C0"/>
                          </a:solidFill>
                        </a:rPr>
                        <a:t>Incentive/Sanction Ratio</a:t>
                      </a:r>
                    </a:p>
                    <a:p>
                      <a:pPr marL="342900" indent="-342900">
                        <a:buAutoNum type="alphaLcPeriod"/>
                      </a:pPr>
                      <a:r>
                        <a:rPr lang="en-US" sz="1600" b="1" dirty="0">
                          <a:solidFill>
                            <a:srgbClr val="0070C0"/>
                          </a:solidFill>
                        </a:rPr>
                        <a:t>Time between Negative Behavior and Response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4206492399"/>
                  </a:ext>
                </a:extLst>
              </a:tr>
              <a:tr h="357700">
                <a:tc>
                  <a:txBody>
                    <a:bodyPr/>
                    <a:lstStyle/>
                    <a:p>
                      <a:r>
                        <a:rPr lang="en-US" sz="1600" dirty="0"/>
                        <a:t>12. Attendance at Scheduled Treatment Services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4250627523"/>
                  </a:ext>
                </a:extLst>
              </a:tr>
              <a:tr h="357700">
                <a:tc>
                  <a:txBody>
                    <a:bodyPr/>
                    <a:lstStyle/>
                    <a:p>
                      <a:r>
                        <a:rPr lang="en-US" sz="1600" dirty="0"/>
                        <a:t>13. Frequency of Status Hearings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1057913253"/>
                  </a:ext>
                </a:extLst>
              </a:tr>
              <a:tr h="357700">
                <a:tc>
                  <a:txBody>
                    <a:bodyPr/>
                    <a:lstStyle/>
                    <a:p>
                      <a:r>
                        <a:rPr lang="en-US" sz="1600" dirty="0"/>
                        <a:t>14. Frequency of Supervision Contacts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7924207"/>
                  </a:ext>
                </a:extLst>
              </a:tr>
              <a:tr h="357700">
                <a:tc>
                  <a:txBody>
                    <a:bodyPr/>
                    <a:lstStyle/>
                    <a:p>
                      <a:r>
                        <a:rPr lang="en-US" sz="1600" dirty="0"/>
                        <a:t>15. Frequency of Drug &amp; Alcohol Testing</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90067426"/>
                  </a:ext>
                </a:extLst>
              </a:tr>
              <a:tr h="793800">
                <a:tc>
                  <a:txBody>
                    <a:bodyPr/>
                    <a:lstStyle/>
                    <a:p>
                      <a:r>
                        <a:rPr lang="en-US" sz="1600" b="1" dirty="0">
                          <a:solidFill>
                            <a:srgbClr val="0070C0"/>
                          </a:solidFill>
                        </a:rPr>
                        <a:t>16. Mentor Relationship</a:t>
                      </a:r>
                    </a:p>
                    <a:p>
                      <a:pPr marL="342900" indent="-342900">
                        <a:buAutoNum type="alphaLcPeriod"/>
                      </a:pPr>
                      <a:r>
                        <a:rPr lang="en-US" sz="1600" b="1" dirty="0">
                          <a:solidFill>
                            <a:srgbClr val="0070C0"/>
                          </a:solidFill>
                        </a:rPr>
                        <a:t>Frequency of Contact with Mentor</a:t>
                      </a:r>
                    </a:p>
                    <a:p>
                      <a:pPr marL="342900" indent="-342900">
                        <a:buAutoNum type="alphaLcPeriod"/>
                      </a:pPr>
                      <a:r>
                        <a:rPr lang="en-US" sz="1600" b="1" dirty="0">
                          <a:solidFill>
                            <a:srgbClr val="0070C0"/>
                          </a:solidFill>
                        </a:rPr>
                        <a:t>Length of Mentorship</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1784222363"/>
                  </a:ext>
                </a:extLst>
              </a:tr>
            </a:tbl>
          </a:graphicData>
        </a:graphic>
      </p:graphicFrame>
    </p:spTree>
    <p:extLst>
      <p:ext uri="{BB962C8B-B14F-4D97-AF65-F5344CB8AC3E}">
        <p14:creationId xmlns:p14="http://schemas.microsoft.com/office/powerpoint/2010/main" val="2058991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0FE-378D-D9EC-300F-6664FCD5F39A}"/>
              </a:ext>
            </a:extLst>
          </p:cNvPr>
          <p:cNvSpPr>
            <a:spLocks noGrp="1"/>
          </p:cNvSpPr>
          <p:nvPr>
            <p:ph type="title"/>
          </p:nvPr>
        </p:nvSpPr>
        <p:spPr>
          <a:xfrm>
            <a:off x="562775" y="762000"/>
            <a:ext cx="8018449" cy="704091"/>
          </a:xfrm>
        </p:spPr>
        <p:txBody>
          <a:bodyPr/>
          <a:lstStyle/>
          <a:p>
            <a:r>
              <a:rPr lang="en-US" sz="3000" cap="all" spc="23" dirty="0">
                <a:solidFill>
                  <a:srgbClr val="000000"/>
                </a:solidFill>
              </a:rPr>
              <a:t>Performance Measure &amp; CORE Reports</a:t>
            </a:r>
            <a:endParaRPr lang="en-US" dirty="0"/>
          </a:p>
        </p:txBody>
      </p:sp>
      <p:graphicFrame>
        <p:nvGraphicFramePr>
          <p:cNvPr id="12" name="Table 12">
            <a:extLst>
              <a:ext uri="{FF2B5EF4-FFF2-40B4-BE49-F238E27FC236}">
                <a16:creationId xmlns:a16="http://schemas.microsoft.com/office/drawing/2014/main" id="{828C8D39-5DDB-3158-E08E-714160DA437F}"/>
              </a:ext>
            </a:extLst>
          </p:cNvPr>
          <p:cNvGraphicFramePr>
            <a:graphicFrameLocks noGrp="1"/>
          </p:cNvGraphicFramePr>
          <p:nvPr>
            <p:extLst>
              <p:ext uri="{D42A27DB-BD31-4B8C-83A1-F6EECF244321}">
                <p14:modId xmlns:p14="http://schemas.microsoft.com/office/powerpoint/2010/main" val="3705399664"/>
              </p:ext>
            </p:extLst>
          </p:nvPr>
        </p:nvGraphicFramePr>
        <p:xfrm>
          <a:off x="525476" y="1600200"/>
          <a:ext cx="8018449" cy="4214772"/>
        </p:xfrm>
        <a:graphic>
          <a:graphicData uri="http://schemas.openxmlformats.org/drawingml/2006/table">
            <a:tbl>
              <a:tblPr firstRow="1" bandRow="1">
                <a:tableStyleId>{5C22544A-7EE6-4342-B048-85BDC9FD1C3A}</a:tableStyleId>
              </a:tblPr>
              <a:tblGrid>
                <a:gridCol w="4622333">
                  <a:extLst>
                    <a:ext uri="{9D8B030D-6E8A-4147-A177-3AD203B41FA5}">
                      <a16:colId xmlns:a16="http://schemas.microsoft.com/office/drawing/2014/main" val="2544461041"/>
                    </a:ext>
                  </a:extLst>
                </a:gridCol>
                <a:gridCol w="3396116">
                  <a:extLst>
                    <a:ext uri="{9D8B030D-6E8A-4147-A177-3AD203B41FA5}">
                      <a16:colId xmlns:a16="http://schemas.microsoft.com/office/drawing/2014/main" val="1397258327"/>
                    </a:ext>
                  </a:extLst>
                </a:gridCol>
              </a:tblGrid>
              <a:tr h="318746">
                <a:tc>
                  <a:txBody>
                    <a:bodyPr/>
                    <a:lstStyle/>
                    <a:p>
                      <a:r>
                        <a:rPr lang="en-US" sz="1800" dirty="0"/>
                        <a:t>Veterans Tx </a:t>
                      </a:r>
                      <a:r>
                        <a:rPr lang="en-US" sz="1800" dirty="0" err="1"/>
                        <a:t>Crt</a:t>
                      </a:r>
                      <a:r>
                        <a:rPr lang="en-US" sz="1800" dirty="0"/>
                        <a:t> Performance Measure</a:t>
                      </a:r>
                    </a:p>
                  </a:txBody>
                  <a:tcPr marL="68580" marR="68580" marT="34290" marB="34290">
                    <a:solidFill>
                      <a:srgbClr val="00B0F0"/>
                    </a:solidFill>
                  </a:tcPr>
                </a:tc>
                <a:tc>
                  <a:txBody>
                    <a:bodyPr/>
                    <a:lstStyle/>
                    <a:p>
                      <a:r>
                        <a:rPr lang="en-US" sz="1800" dirty="0"/>
                        <a:t>CORE Report</a:t>
                      </a:r>
                    </a:p>
                  </a:txBody>
                  <a:tcPr marL="68580" marR="68580" marT="34290" marB="34290"/>
                </a:tc>
                <a:extLst>
                  <a:ext uri="{0D108BD9-81ED-4DB2-BD59-A6C34878D82A}">
                    <a16:rowId xmlns:a16="http://schemas.microsoft.com/office/drawing/2014/main" val="83353176"/>
                  </a:ext>
                </a:extLst>
              </a:tr>
              <a:tr h="314439">
                <a:tc>
                  <a:txBody>
                    <a:bodyPr/>
                    <a:lstStyle/>
                    <a:p>
                      <a:r>
                        <a:rPr lang="en-US" sz="1600" b="1" dirty="0"/>
                        <a:t>Procedural Fairness Measures</a:t>
                      </a:r>
                    </a:p>
                  </a:txBody>
                  <a:tcPr marL="68580" marR="68580" marT="34290" marB="34290"/>
                </a:tc>
                <a:tc>
                  <a:txBody>
                    <a:bodyPr/>
                    <a:lstStyle/>
                    <a:p>
                      <a:endParaRPr lang="en-US" sz="1600" dirty="0"/>
                    </a:p>
                  </a:txBody>
                  <a:tcPr marL="68580" marR="68580" marT="34290" marB="34290"/>
                </a:tc>
                <a:extLst>
                  <a:ext uri="{0D108BD9-81ED-4DB2-BD59-A6C34878D82A}">
                    <a16:rowId xmlns:a16="http://schemas.microsoft.com/office/drawing/2014/main" val="1057207468"/>
                  </a:ext>
                </a:extLst>
              </a:tr>
              <a:tr h="314439">
                <a:tc>
                  <a:txBody>
                    <a:bodyPr/>
                    <a:lstStyle/>
                    <a:p>
                      <a:r>
                        <a:rPr lang="en-US" sz="1600" dirty="0"/>
                        <a:t>17. Perceived Procedural Fairness</a:t>
                      </a:r>
                      <a:endParaRPr lang="en-US" sz="1600" b="1" dirty="0">
                        <a:solidFill>
                          <a:srgbClr val="0070C0"/>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Completed yearly by DOJ</a:t>
                      </a:r>
                    </a:p>
                  </a:txBody>
                  <a:tcPr marL="68580" marR="68580" marT="34290" marB="34290"/>
                </a:tc>
                <a:extLst>
                  <a:ext uri="{0D108BD9-81ED-4DB2-BD59-A6C34878D82A}">
                    <a16:rowId xmlns:a16="http://schemas.microsoft.com/office/drawing/2014/main" val="4206492399"/>
                  </a:ext>
                </a:extLst>
              </a:tr>
              <a:tr h="491041">
                <a:tc>
                  <a:txBody>
                    <a:bodyPr/>
                    <a:lstStyle/>
                    <a:p>
                      <a:r>
                        <a:rPr lang="en-US" sz="1600" b="1" dirty="0">
                          <a:solidFill>
                            <a:srgbClr val="0070C0"/>
                          </a:solidFill>
                        </a:rPr>
                        <a:t>18.  Access and Fairness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Admission Summary, Discharge Summary, Data Extract</a:t>
                      </a:r>
                    </a:p>
                  </a:txBody>
                  <a:tcPr marL="68580" marR="68580" marT="34290" marB="34290"/>
                </a:tc>
                <a:extLst>
                  <a:ext uri="{0D108BD9-81ED-4DB2-BD59-A6C34878D82A}">
                    <a16:rowId xmlns:a16="http://schemas.microsoft.com/office/drawing/2014/main" val="4250627523"/>
                  </a:ext>
                </a:extLst>
              </a:tr>
              <a:tr h="697795">
                <a:tc>
                  <a:txBody>
                    <a:bodyPr/>
                    <a:lstStyle/>
                    <a:p>
                      <a:r>
                        <a:rPr lang="en-US" sz="1600" b="1" dirty="0">
                          <a:solidFill>
                            <a:srgbClr val="0070C0"/>
                          </a:solidFill>
                        </a:rPr>
                        <a:t>19. Availability of Services</a:t>
                      </a:r>
                    </a:p>
                    <a:p>
                      <a:pPr marL="342900" indent="-342900">
                        <a:buAutoNum type="alphaLcPeriod"/>
                      </a:pPr>
                      <a:r>
                        <a:rPr lang="en-US" sz="1600" b="1" dirty="0">
                          <a:solidFill>
                            <a:srgbClr val="0070C0"/>
                          </a:solidFill>
                        </a:rPr>
                        <a:t>Average Time Waiting for Services</a:t>
                      </a:r>
                    </a:p>
                    <a:p>
                      <a:pPr marL="342900" indent="-342900">
                        <a:buAutoNum type="alphaLcPeriod"/>
                      </a:pPr>
                      <a:r>
                        <a:rPr lang="en-US" sz="1600" b="1" dirty="0">
                          <a:solidFill>
                            <a:srgbClr val="0070C0"/>
                          </a:solidFill>
                        </a:rPr>
                        <a:t>Percentage of Services Unavailable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mn-lt"/>
                          <a:ea typeface="+mn-ea"/>
                          <a:cs typeface="+mn-cs"/>
                        </a:rPr>
                        <a:t>Not in CORE</a:t>
                      </a:r>
                    </a:p>
                  </a:txBody>
                  <a:tcPr marL="68580" marR="68580" marT="34290" marB="34290"/>
                </a:tc>
                <a:extLst>
                  <a:ext uri="{0D108BD9-81ED-4DB2-BD59-A6C34878D82A}">
                    <a16:rowId xmlns:a16="http://schemas.microsoft.com/office/drawing/2014/main" val="1057913253"/>
                  </a:ext>
                </a:extLst>
              </a:tr>
              <a:tr h="314439">
                <a:tc>
                  <a:txBody>
                    <a:bodyPr/>
                    <a:lstStyle/>
                    <a:p>
                      <a:r>
                        <a:rPr lang="en-US" sz="1600" b="1" dirty="0"/>
                        <a:t>Social Functioning Measures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7924207"/>
                  </a:ext>
                </a:extLst>
              </a:tr>
              <a:tr h="314439">
                <a:tc>
                  <a:txBody>
                    <a:bodyPr/>
                    <a:lstStyle/>
                    <a:p>
                      <a:r>
                        <a:rPr lang="en-US" sz="1600" dirty="0"/>
                        <a:t>20. Improvement in Employment Status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90067426"/>
                  </a:ext>
                </a:extLst>
              </a:tr>
              <a:tr h="314439">
                <a:tc>
                  <a:txBody>
                    <a:bodyPr/>
                    <a:lstStyle/>
                    <a:p>
                      <a:r>
                        <a:rPr lang="en-US" sz="1600" b="0" dirty="0">
                          <a:solidFill>
                            <a:schemeClr val="tx1"/>
                          </a:solidFill>
                        </a:rPr>
                        <a:t>21. Improvement in Educational Status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Discharge Summary, Data Extract</a:t>
                      </a:r>
                    </a:p>
                  </a:txBody>
                  <a:tcPr marL="68580" marR="68580" marT="34290" marB="34290"/>
                </a:tc>
                <a:extLst>
                  <a:ext uri="{0D108BD9-81ED-4DB2-BD59-A6C34878D82A}">
                    <a16:rowId xmlns:a16="http://schemas.microsoft.com/office/drawing/2014/main" val="1784222363"/>
                  </a:ext>
                </a:extLst>
              </a:tr>
              <a:tr h="314439">
                <a:tc>
                  <a:txBody>
                    <a:bodyPr/>
                    <a:lstStyle/>
                    <a:p>
                      <a:r>
                        <a:rPr lang="en-US" sz="1600" b="0" dirty="0">
                          <a:solidFill>
                            <a:schemeClr val="tx1"/>
                          </a:solidFill>
                        </a:rPr>
                        <a:t>22. Improvement in Residency Status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Case Summary, Data Extract</a:t>
                      </a:r>
                    </a:p>
                  </a:txBody>
                  <a:tcPr marL="68580" marR="68580" marT="34290" marB="34290"/>
                </a:tc>
                <a:extLst>
                  <a:ext uri="{0D108BD9-81ED-4DB2-BD59-A6C34878D82A}">
                    <a16:rowId xmlns:a16="http://schemas.microsoft.com/office/drawing/2014/main" val="2325159627"/>
                  </a:ext>
                </a:extLst>
              </a:tr>
              <a:tr h="314439">
                <a:tc>
                  <a:txBody>
                    <a:bodyPr/>
                    <a:lstStyle/>
                    <a:p>
                      <a:r>
                        <a:rPr lang="en-US" sz="1600" b="1" dirty="0">
                          <a:solidFill>
                            <a:srgbClr val="0070C0"/>
                          </a:solidFill>
                        </a:rPr>
                        <a:t>23. Medication Compliance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mn-lt"/>
                          <a:ea typeface="+mn-ea"/>
                          <a:cs typeface="+mn-cs"/>
                        </a:rPr>
                        <a:t>Program Page – New!</a:t>
                      </a:r>
                    </a:p>
                  </a:txBody>
                  <a:tcPr marL="68580" marR="68580" marT="34290" marB="34290"/>
                </a:tc>
                <a:extLst>
                  <a:ext uri="{0D108BD9-81ED-4DB2-BD59-A6C34878D82A}">
                    <a16:rowId xmlns:a16="http://schemas.microsoft.com/office/drawing/2014/main" val="622492219"/>
                  </a:ext>
                </a:extLst>
              </a:tr>
              <a:tr h="314439">
                <a:tc>
                  <a:txBody>
                    <a:bodyPr/>
                    <a:lstStyle/>
                    <a:p>
                      <a:r>
                        <a:rPr lang="en-US" sz="1600" b="1" dirty="0">
                          <a:solidFill>
                            <a:srgbClr val="0070C0"/>
                          </a:solidFill>
                        </a:rPr>
                        <a:t>24. Military Benefits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Data Extract</a:t>
                      </a:r>
                    </a:p>
                  </a:txBody>
                  <a:tcPr marL="68580" marR="68580" marT="34290" marB="34290"/>
                </a:tc>
                <a:extLst>
                  <a:ext uri="{0D108BD9-81ED-4DB2-BD59-A6C34878D82A}">
                    <a16:rowId xmlns:a16="http://schemas.microsoft.com/office/drawing/2014/main" val="4069314204"/>
                  </a:ext>
                </a:extLst>
              </a:tr>
            </a:tbl>
          </a:graphicData>
        </a:graphic>
      </p:graphicFrame>
    </p:spTree>
    <p:extLst>
      <p:ext uri="{BB962C8B-B14F-4D97-AF65-F5344CB8AC3E}">
        <p14:creationId xmlns:p14="http://schemas.microsoft.com/office/powerpoint/2010/main" val="2716655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10434-BF43-4133-9018-245CDE4009FE}"/>
              </a:ext>
            </a:extLst>
          </p:cNvPr>
          <p:cNvSpPr>
            <a:spLocks noGrp="1"/>
          </p:cNvSpPr>
          <p:nvPr>
            <p:ph idx="1"/>
          </p:nvPr>
        </p:nvSpPr>
        <p:spPr>
          <a:xfrm>
            <a:off x="152400" y="990600"/>
            <a:ext cx="8229600" cy="4325112"/>
          </a:xfrm>
        </p:spPr>
        <p:txBody>
          <a:bodyPr/>
          <a:lstStyle/>
          <a:p>
            <a:pPr marL="109728" indent="0">
              <a:buNone/>
            </a:pPr>
            <a:r>
              <a:rPr kumimoji="0" lang="en-US" sz="4000" b="1" i="0" u="none" strike="noStrike" kern="1200" cap="none" spc="0" normalizeH="0" baseline="0" noProof="0" dirty="0">
                <a:ln>
                  <a:noFill/>
                </a:ln>
                <a:effectLst/>
                <a:uLnTx/>
                <a:uFillTx/>
                <a:latin typeface="+mj-lt"/>
                <a:ea typeface="+mn-ea"/>
                <a:cs typeface="+mn-cs"/>
              </a:rPr>
              <a:t>Contact Information</a:t>
            </a:r>
          </a:p>
          <a:p>
            <a:pPr marL="109728" indent="0">
              <a:buNone/>
            </a:pPr>
            <a:endParaRPr kumimoji="0" lang="en-US" sz="2200" b="1" i="0" u="none" strike="noStrike" kern="1200" cap="none" spc="0" normalizeH="0" baseline="0" noProof="0" dirty="0">
              <a:ln>
                <a:noFill/>
              </a:ln>
              <a:effectLst/>
              <a:uLnTx/>
              <a:uFillTx/>
              <a:ea typeface="+mn-ea"/>
              <a:cs typeface="+mn-cs"/>
            </a:endParaRPr>
          </a:p>
          <a:p>
            <a:pPr marL="109728" indent="0">
              <a:buNone/>
            </a:pPr>
            <a:r>
              <a:rPr kumimoji="0" lang="en-US" sz="2200" b="1" i="0" u="none" strike="noStrike" kern="1200" cap="none" spc="0" normalizeH="0" baseline="0" noProof="0" dirty="0">
                <a:ln>
                  <a:noFill/>
                </a:ln>
                <a:effectLst/>
                <a:uLnTx/>
                <a:uFillTx/>
                <a:ea typeface="+mn-ea"/>
                <a:cs typeface="+mn-cs"/>
              </a:rPr>
              <a:t>CORE Analyst:</a:t>
            </a:r>
          </a:p>
          <a:p>
            <a:pPr marL="109728" indent="0">
              <a:buNone/>
            </a:pPr>
            <a:r>
              <a:rPr kumimoji="0" lang="en-US" sz="2000" b="0" i="0" u="none" strike="noStrike" kern="1200" cap="none" spc="0" normalizeH="0" baseline="0" noProof="0" dirty="0">
                <a:ln>
                  <a:noFill/>
                </a:ln>
                <a:solidFill>
                  <a:srgbClr val="000000"/>
                </a:solidFill>
                <a:effectLst/>
                <a:uLnTx/>
                <a:uFillTx/>
                <a:ea typeface="+mn-ea"/>
                <a:cs typeface="+mn-cs"/>
              </a:rPr>
              <a:t>Kaley Horvath </a:t>
            </a:r>
            <a:r>
              <a:rPr kumimoji="0" lang="en-US" sz="1900" b="0" i="0" u="none" strike="noStrike" kern="1200" cap="none" spc="0" normalizeH="0" baseline="0" noProof="0" dirty="0">
                <a:ln>
                  <a:noFill/>
                </a:ln>
                <a:solidFill>
                  <a:srgbClr val="000000"/>
                </a:solidFill>
                <a:effectLst/>
                <a:uLnTx/>
                <a:uFillTx/>
                <a:ea typeface="+mn-ea"/>
                <a:cs typeface="+mn-cs"/>
              </a:rPr>
              <a:t>– </a:t>
            </a:r>
            <a:r>
              <a:rPr kumimoji="0" lang="en-US" sz="1900" b="0" i="0" u="none" strike="noStrike" kern="1200" cap="none" spc="0" normalizeH="0" baseline="0" noProof="0" dirty="0">
                <a:ln>
                  <a:noFill/>
                </a:ln>
                <a:solidFill>
                  <a:srgbClr val="000000"/>
                </a:solidFill>
                <a:effectLst/>
                <a:uLnTx/>
                <a:uFillTx/>
                <a:ea typeface="+mn-ea"/>
                <a:cs typeface="+mn-cs"/>
                <a:hlinkClick r:id="rId2"/>
              </a:rPr>
              <a:t>horvathkm@doj.state.wi.us</a:t>
            </a:r>
            <a:r>
              <a:rPr kumimoji="0" lang="en-US" sz="1900" b="0" i="0" u="none" strike="noStrike" kern="1200" cap="none" spc="0" normalizeH="0" baseline="0" noProof="0" dirty="0">
                <a:ln>
                  <a:noFill/>
                </a:ln>
                <a:solidFill>
                  <a:srgbClr val="000000"/>
                </a:solidFill>
                <a:effectLst/>
                <a:uLnTx/>
                <a:uFillTx/>
                <a:ea typeface="+mn-ea"/>
                <a:cs typeface="+mn-cs"/>
              </a:rPr>
              <a:t> | (608) 267-8943</a:t>
            </a:r>
          </a:p>
          <a:p>
            <a:pPr marL="109728" indent="0">
              <a:buNone/>
            </a:pPr>
            <a:endParaRPr lang="en-US" sz="1900" dirty="0">
              <a:solidFill>
                <a:srgbClr val="000000"/>
              </a:solidFill>
            </a:endParaRPr>
          </a:p>
          <a:p>
            <a:pPr marL="109728" indent="0">
              <a:buNone/>
            </a:pPr>
            <a:r>
              <a:rPr kumimoji="0" lang="en-US" sz="2200" b="1" i="0" u="none" strike="noStrike" kern="1200" cap="none" spc="0" normalizeH="0" baseline="0" noProof="0" dirty="0">
                <a:ln>
                  <a:noFill/>
                </a:ln>
                <a:solidFill>
                  <a:srgbClr val="000000"/>
                </a:solidFill>
                <a:effectLst/>
                <a:uLnTx/>
                <a:uFillTx/>
                <a:ea typeface="+mn-ea"/>
                <a:cs typeface="+mn-cs"/>
              </a:rPr>
              <a:t>CORE Inbox: </a:t>
            </a:r>
            <a:r>
              <a:rPr kumimoji="0" lang="en-US" sz="1900" i="0" u="none" strike="noStrike" kern="1200" cap="none" spc="0" normalizeH="0" baseline="0" noProof="0" dirty="0">
                <a:ln>
                  <a:noFill/>
                </a:ln>
                <a:solidFill>
                  <a:srgbClr val="000000"/>
                </a:solidFill>
                <a:effectLst/>
                <a:uLnTx/>
                <a:uFillTx/>
                <a:ea typeface="+mn-ea"/>
                <a:cs typeface="+mn-cs"/>
                <a:hlinkClick r:id="rId3"/>
              </a:rPr>
              <a:t>core@doj.state.wi.us</a:t>
            </a:r>
            <a:r>
              <a:rPr kumimoji="0" lang="en-US" sz="1900" i="0" u="none" strike="noStrike" kern="1200" cap="none" spc="0" normalizeH="0" baseline="0" noProof="0" dirty="0">
                <a:ln>
                  <a:noFill/>
                </a:ln>
                <a:solidFill>
                  <a:srgbClr val="000000"/>
                </a:solidFill>
                <a:effectLst/>
                <a:uLnTx/>
                <a:uFillTx/>
                <a:ea typeface="+mn-ea"/>
                <a:cs typeface="+mn-cs"/>
              </a:rPr>
              <a:t> </a:t>
            </a:r>
          </a:p>
          <a:p>
            <a:pPr marL="109728" indent="0">
              <a:buNone/>
            </a:pPr>
            <a:endParaRPr lang="en-US" sz="1900" dirty="0">
              <a:solidFill>
                <a:srgbClr val="000000"/>
              </a:solidFill>
            </a:endParaRPr>
          </a:p>
          <a:p>
            <a:pPr marL="109728" indent="0">
              <a:buNone/>
            </a:pPr>
            <a:r>
              <a:rPr kumimoji="0" lang="en-US" sz="2000" b="1" i="0" u="none" strike="noStrike" kern="1200" cap="none" spc="0" normalizeH="0" baseline="0" noProof="0" dirty="0">
                <a:ln>
                  <a:noFill/>
                </a:ln>
                <a:solidFill>
                  <a:srgbClr val="000000"/>
                </a:solidFill>
                <a:effectLst/>
                <a:uLnTx/>
                <a:uFillTx/>
                <a:ea typeface="+mn-ea"/>
                <a:cs typeface="+mn-cs"/>
              </a:rPr>
              <a:t>BJIA General: </a:t>
            </a:r>
            <a:r>
              <a:rPr kumimoji="0" lang="en-US" sz="1900" i="0" u="none" strike="noStrike" kern="1200" cap="none" spc="0" normalizeH="0" baseline="0" noProof="0" dirty="0">
                <a:ln>
                  <a:noFill/>
                </a:ln>
                <a:solidFill>
                  <a:srgbClr val="000000"/>
                </a:solidFill>
                <a:effectLst/>
                <a:uLnTx/>
                <a:uFillTx/>
                <a:ea typeface="+mn-ea"/>
                <a:cs typeface="+mn-cs"/>
                <a:hlinkClick r:id="rId4"/>
              </a:rPr>
              <a:t>statsanalysis@doj.state.wi.us</a:t>
            </a:r>
            <a:r>
              <a:rPr kumimoji="0" lang="en-US" sz="1900" i="0" u="none" strike="noStrike" kern="1200" cap="none" spc="0" normalizeH="0" baseline="0" noProof="0" dirty="0">
                <a:ln>
                  <a:noFill/>
                </a:ln>
                <a:solidFill>
                  <a:srgbClr val="000000"/>
                </a:solidFill>
                <a:effectLst/>
                <a:uLnTx/>
                <a:uFillTx/>
                <a:ea typeface="+mn-ea"/>
                <a:cs typeface="+mn-cs"/>
              </a:rPr>
              <a:t> </a:t>
            </a:r>
          </a:p>
          <a:p>
            <a:pPr marL="109728" indent="0">
              <a:buNone/>
            </a:pPr>
            <a:endParaRPr lang="en-US" sz="1900" dirty="0">
              <a:solidFill>
                <a:srgbClr val="000000"/>
              </a:solidFill>
            </a:endParaRPr>
          </a:p>
          <a:p>
            <a:pPr marL="109728" indent="0">
              <a:buNone/>
            </a:pPr>
            <a:endParaRPr kumimoji="0" lang="en-US" sz="1900" i="0" u="none" strike="noStrike" kern="1200" cap="none" spc="0" normalizeH="0" baseline="0" noProof="0" dirty="0">
              <a:ln>
                <a:noFill/>
              </a:ln>
              <a:solidFill>
                <a:srgbClr val="000000"/>
              </a:solidFill>
              <a:effectLst/>
              <a:uLnTx/>
              <a:uFillTx/>
              <a:ea typeface="+mn-ea"/>
              <a:cs typeface="+mn-cs"/>
            </a:endParaRPr>
          </a:p>
          <a:p>
            <a:pPr marL="109728" indent="0">
              <a:buNone/>
            </a:pPr>
            <a:endParaRPr kumimoji="0" lang="en-US" sz="1900" i="0" u="none" strike="noStrike" kern="1200" cap="none" spc="0" normalizeH="0" baseline="0" noProof="0" dirty="0">
              <a:ln>
                <a:noFill/>
              </a:ln>
              <a:solidFill>
                <a:srgbClr val="000000"/>
              </a:solidFill>
              <a:effectLst/>
              <a:uLnTx/>
              <a:uFillTx/>
              <a:ea typeface="+mn-ea"/>
              <a:cs typeface="+mn-cs"/>
            </a:endParaRPr>
          </a:p>
          <a:p>
            <a:pPr marL="109728" indent="0">
              <a:buNone/>
            </a:pPr>
            <a:endParaRPr kumimoji="0" lang="en-US" sz="1900" b="1" i="0" u="none" strike="noStrike" kern="1200" cap="none" spc="0" normalizeH="0" baseline="0" noProof="0" dirty="0">
              <a:ln>
                <a:noFill/>
              </a:ln>
              <a:solidFill>
                <a:srgbClr val="000000"/>
              </a:solidFill>
              <a:effectLst/>
              <a:uLnTx/>
              <a:uFillTx/>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1900" b="0" i="0" u="none" strike="noStrike" kern="1200" cap="none" spc="0" normalizeH="0" baseline="0" noProof="0" dirty="0">
              <a:ln>
                <a:noFill/>
              </a:ln>
              <a:solidFill>
                <a:srgbClr val="000000"/>
              </a:solidFill>
              <a:effectLst/>
              <a:uLnTx/>
              <a:uFillTx/>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1900" b="0" i="0" u="none" strike="noStrike" kern="1200" cap="none" spc="0" normalizeH="0" baseline="0" noProof="0" dirty="0">
              <a:ln>
                <a:noFill/>
              </a:ln>
              <a:solidFill>
                <a:srgbClr val="000000"/>
              </a:solidFill>
              <a:effectLst/>
              <a:uLnTx/>
              <a:uFillTx/>
              <a:ea typeface="+mn-ea"/>
              <a:cs typeface="+mn-cs"/>
            </a:endParaRPr>
          </a:p>
        </p:txBody>
      </p:sp>
    </p:spTree>
    <p:extLst>
      <p:ext uri="{BB962C8B-B14F-4D97-AF65-F5344CB8AC3E}">
        <p14:creationId xmlns:p14="http://schemas.microsoft.com/office/powerpoint/2010/main" val="110636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Tenorite"/>
            </a:endParaRPr>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78886" y="1336710"/>
            <a:ext cx="51435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Tenorite"/>
            </a:endParaRPr>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94904" y="1153655"/>
            <a:ext cx="4759657"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Tenorite"/>
            </a:endParaRPr>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46681" y="2971475"/>
            <a:ext cx="1876484"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srgbClr val="FFFFFF"/>
              </a:solidFill>
              <a:latin typeface="Tenorite"/>
            </a:endParaRPr>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18751" y="1496845"/>
            <a:ext cx="51435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Tenorite"/>
            </a:endParaRPr>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614065" y="1703623"/>
            <a:ext cx="3238727"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srgbClr val="FFFFFF"/>
              </a:solidFill>
              <a:latin typeface="Tenorite"/>
            </a:endParaRPr>
          </a:p>
        </p:txBody>
      </p:sp>
      <p:sp>
        <p:nvSpPr>
          <p:cNvPr id="4" name="Title 1"/>
          <p:cNvSpPr txBox="1">
            <a:spLocks noGrp="1"/>
          </p:cNvSpPr>
          <p:nvPr>
            <p:ph type="title"/>
          </p:nvPr>
        </p:nvSpPr>
        <p:spPr>
          <a:xfrm>
            <a:off x="619797" y="1297392"/>
            <a:ext cx="3172575" cy="2540623"/>
          </a:xfrm>
          <a:prstGeom prst="rect">
            <a:avLst/>
          </a:prstGeom>
        </p:spPr>
        <p:txBody>
          <a:bodyPr vert="horz" anchor="b">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a:solidFill>
                  <a:srgbClr val="FFFFFF"/>
                </a:solidFill>
              </a:rPr>
              <a:t>Expectations TAD funded programs</a:t>
            </a:r>
          </a:p>
        </p:txBody>
      </p:sp>
      <p:sp>
        <p:nvSpPr>
          <p:cNvPr id="3" name="Content Placeholder 2"/>
          <p:cNvSpPr>
            <a:spLocks noGrp="1"/>
          </p:cNvSpPr>
          <p:nvPr>
            <p:ph idx="1"/>
          </p:nvPr>
        </p:nvSpPr>
        <p:spPr>
          <a:xfrm>
            <a:off x="4191261" y="1344361"/>
            <a:ext cx="4748632" cy="4159535"/>
          </a:xfrm>
        </p:spPr>
        <p:txBody>
          <a:bodyPr anchor="ctr">
            <a:normAutofit fontScale="92500" lnSpcReduction="10000"/>
          </a:bodyPr>
          <a:lstStyle/>
          <a:p>
            <a:pPr marL="108014"/>
            <a:endParaRPr lang="en-US" sz="1800" dirty="0">
              <a:latin typeface="Calibri" panose="020F0502020204030204" pitchFamily="34" charset="0"/>
            </a:endParaRPr>
          </a:p>
          <a:p>
            <a:pPr marL="450914" indent="-342900">
              <a:buFont typeface="Arial" panose="020B0604020202020204" pitchFamily="34" charset="0"/>
              <a:buChar char="•"/>
            </a:pPr>
            <a:r>
              <a:rPr lang="en-US" sz="1800" dirty="0"/>
              <a:t>Tracking data for evaluation </a:t>
            </a:r>
            <a:r>
              <a:rPr lang="en-US" sz="1800" u="sng" dirty="0"/>
              <a:t>and</a:t>
            </a:r>
            <a:r>
              <a:rPr lang="en-US" sz="1800" dirty="0"/>
              <a:t> performance measures</a:t>
            </a:r>
          </a:p>
          <a:p>
            <a:pPr marL="1020128" lvl="2" indent="-342900">
              <a:buFont typeface="Courier New" panose="02070309020205020404" pitchFamily="49" charset="0"/>
              <a:buChar char="o"/>
            </a:pPr>
            <a:r>
              <a:rPr lang="en-US" sz="1800" dirty="0"/>
              <a:t>Drug and Hybrid Treatment Courts</a:t>
            </a:r>
          </a:p>
          <a:p>
            <a:pPr marL="1020128" lvl="2" indent="-342900">
              <a:buFont typeface="Courier New" panose="02070309020205020404" pitchFamily="49" charset="0"/>
              <a:buChar char="o"/>
            </a:pPr>
            <a:r>
              <a:rPr lang="en-US" sz="1800" dirty="0"/>
              <a:t>Veterans Treatment Courts</a:t>
            </a:r>
          </a:p>
          <a:p>
            <a:pPr marL="1020128" lvl="2" indent="-342900">
              <a:buFont typeface="Courier New" panose="02070309020205020404" pitchFamily="49" charset="0"/>
              <a:buChar char="o"/>
            </a:pPr>
            <a:r>
              <a:rPr lang="en-US" sz="1800" dirty="0"/>
              <a:t>OWI Treatment Courts</a:t>
            </a:r>
          </a:p>
          <a:p>
            <a:pPr marL="1020128" lvl="2" indent="-342900">
              <a:buFont typeface="Courier New" panose="02070309020205020404" pitchFamily="49" charset="0"/>
              <a:buChar char="o"/>
            </a:pPr>
            <a:r>
              <a:rPr lang="en-US" sz="1800" dirty="0"/>
              <a:t>Mental Health Supplement</a:t>
            </a:r>
          </a:p>
          <a:p>
            <a:pPr marL="1020128" lvl="2" indent="-342900">
              <a:buFont typeface="Courier New" panose="02070309020205020404" pitchFamily="49" charset="0"/>
              <a:buChar char="o"/>
            </a:pPr>
            <a:r>
              <a:rPr lang="en-US" sz="1800" dirty="0"/>
              <a:t>Diversion Program</a:t>
            </a:r>
          </a:p>
          <a:p>
            <a:pPr marL="450914" indent="-342900">
              <a:buFont typeface="Arial" panose="020B0604020202020204" pitchFamily="34" charset="0"/>
              <a:buChar char="•"/>
            </a:pPr>
            <a:endParaRPr lang="en-US" sz="1800" dirty="0"/>
          </a:p>
          <a:p>
            <a:pPr marL="450914" indent="-342900">
              <a:buFont typeface="Arial" panose="020B0604020202020204" pitchFamily="34" charset="0"/>
              <a:buChar char="•"/>
            </a:pPr>
            <a:r>
              <a:rPr lang="en-US" sz="1800" dirty="0"/>
              <a:t>Program outputs and outcomes</a:t>
            </a:r>
          </a:p>
          <a:p>
            <a:pPr marL="108014"/>
            <a:endParaRPr lang="en-US" sz="1800" dirty="0"/>
          </a:p>
          <a:p>
            <a:pPr marL="450914" indent="-342900">
              <a:buFont typeface="Arial" panose="020B0604020202020204" pitchFamily="34" charset="0"/>
              <a:buChar char="•"/>
            </a:pPr>
            <a:r>
              <a:rPr lang="en-US" sz="1800" dirty="0"/>
              <a:t>Current information on program performance</a:t>
            </a:r>
          </a:p>
          <a:p>
            <a:pPr marL="1020128" lvl="2" indent="-342900">
              <a:buFont typeface="Courier New" panose="02070309020205020404" pitchFamily="49" charset="0"/>
              <a:buChar char="o"/>
            </a:pPr>
            <a:r>
              <a:rPr lang="en-US" sz="1800" dirty="0"/>
              <a:t>More event-level data collection</a:t>
            </a:r>
          </a:p>
          <a:p>
            <a:pPr marL="1020128" lvl="2" indent="-342900">
              <a:buFont typeface="Courier New" panose="02070309020205020404" pitchFamily="49" charset="0"/>
              <a:buChar char="o"/>
            </a:pPr>
            <a:r>
              <a:rPr lang="en-US" sz="1800" dirty="0"/>
              <a:t>Valuable for sites on-going</a:t>
            </a:r>
          </a:p>
          <a:p>
            <a:pPr marL="519494" lvl="1">
              <a:buFont typeface="Arial" panose="020B0604020202020204" pitchFamily="34" charset="0"/>
              <a:buChar char="•"/>
            </a:pPr>
            <a:endParaRPr lang="en-US" sz="1500" dirty="0">
              <a:latin typeface="Calibri" panose="020F0502020204030204" pitchFamily="34" charset="0"/>
            </a:endParaRPr>
          </a:p>
          <a:p>
            <a:endParaRPr lang="en-US" sz="1500" dirty="0"/>
          </a:p>
        </p:txBody>
      </p:sp>
    </p:spTree>
    <p:extLst>
      <p:ext uri="{BB962C8B-B14F-4D97-AF65-F5344CB8AC3E}">
        <p14:creationId xmlns:p14="http://schemas.microsoft.com/office/powerpoint/2010/main" val="237014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noGrp="1"/>
          </p:cNvSpPr>
          <p:nvPr>
            <p:ph type="title"/>
          </p:nvPr>
        </p:nvSpPr>
        <p:spPr>
          <a:xfrm>
            <a:off x="457200" y="228600"/>
            <a:ext cx="8229600" cy="10668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a:solidFill>
                  <a:schemeClr val="tx1"/>
                </a:solidFill>
              </a:rPr>
              <a:t>Security</a:t>
            </a:r>
          </a:p>
        </p:txBody>
      </p:sp>
      <p:sp>
        <p:nvSpPr>
          <p:cNvPr id="3" name="Content Placeholder 2"/>
          <p:cNvSpPr>
            <a:spLocks noGrp="1"/>
          </p:cNvSpPr>
          <p:nvPr>
            <p:ph idx="1"/>
          </p:nvPr>
        </p:nvSpPr>
        <p:spPr>
          <a:xfrm>
            <a:off x="228600" y="1143000"/>
            <a:ext cx="8229600" cy="5334000"/>
          </a:xfrm>
        </p:spPr>
        <p:txBody>
          <a:bodyPr>
            <a:noAutofit/>
          </a:bodyPr>
          <a:lstStyle/>
          <a:p>
            <a:pPr marL="144018" indent="0">
              <a:buNone/>
            </a:pPr>
            <a:endParaRPr lang="en-US" dirty="0">
              <a:latin typeface="Calibri" panose="020F0502020204030204" pitchFamily="34" charset="0"/>
            </a:endParaRPr>
          </a:p>
          <a:p>
            <a:pPr marL="400050">
              <a:buFont typeface="Arial" panose="020B0604020202020204" pitchFamily="34" charset="0"/>
              <a:buChar char="•"/>
            </a:pPr>
            <a:r>
              <a:rPr lang="en-US" sz="2800" dirty="0"/>
              <a:t>Web browser options</a:t>
            </a:r>
          </a:p>
          <a:p>
            <a:pPr marL="692658" lvl="1">
              <a:buFont typeface="Arial" panose="020B0604020202020204" pitchFamily="34" charset="0"/>
              <a:buChar char="•"/>
            </a:pPr>
            <a:r>
              <a:rPr lang="en-US" sz="2400" b="1" dirty="0"/>
              <a:t> Chrome</a:t>
            </a:r>
          </a:p>
          <a:p>
            <a:pPr marL="692658" lvl="1">
              <a:buFont typeface="Arial" panose="020B0604020202020204" pitchFamily="34" charset="0"/>
              <a:buChar char="•"/>
            </a:pPr>
            <a:endParaRPr lang="en-US" sz="2400" dirty="0"/>
          </a:p>
          <a:p>
            <a:pPr marL="400050">
              <a:buFont typeface="Arial" panose="020B0604020202020204" pitchFamily="34" charset="0"/>
              <a:buChar char="•"/>
            </a:pPr>
            <a:r>
              <a:rPr lang="en-US" sz="2800" dirty="0"/>
              <a:t>MOU and data sharing agreement</a:t>
            </a:r>
          </a:p>
          <a:p>
            <a:pPr marL="692658" lvl="1">
              <a:buFont typeface="Arial" panose="020B0604020202020204" pitchFamily="34" charset="0"/>
              <a:buChar char="•"/>
            </a:pPr>
            <a:r>
              <a:rPr lang="en-US" sz="2400" dirty="0"/>
              <a:t>Sensitive data….</a:t>
            </a:r>
          </a:p>
          <a:p>
            <a:pPr marL="692658" lvl="1">
              <a:buFont typeface="Arial" panose="020B0604020202020204" pitchFamily="34" charset="0"/>
              <a:buChar char="•"/>
            </a:pPr>
            <a:endParaRPr lang="en-US" sz="3600" dirty="0">
              <a:latin typeface="Calibri" panose="020F0502020204030204" pitchFamily="34" charset="0"/>
            </a:endParaRPr>
          </a:p>
          <a:p>
            <a:pPr marL="400050">
              <a:buFont typeface="Arial" panose="020B0604020202020204" pitchFamily="34" charset="0"/>
              <a:buChar char="•"/>
            </a:pPr>
            <a:r>
              <a:rPr lang="en-US" sz="2800" dirty="0"/>
              <a:t>Participant consent forms</a:t>
            </a:r>
          </a:p>
          <a:p>
            <a:pPr marL="400050">
              <a:buFont typeface="Arial" panose="020B0604020202020204" pitchFamily="34" charset="0"/>
              <a:buChar char="•"/>
            </a:pPr>
            <a:endParaRPr lang="en-US" sz="2800" dirty="0"/>
          </a:p>
          <a:p>
            <a:pPr marL="400050">
              <a:buFont typeface="Arial" panose="020B0604020202020204" pitchFamily="34" charset="0"/>
              <a:buChar char="•"/>
            </a:pPr>
            <a:r>
              <a:rPr lang="en-US" sz="2800" dirty="0"/>
              <a:t>Sites can only view their own data</a:t>
            </a:r>
          </a:p>
          <a:p>
            <a:pPr marL="400050">
              <a:buFont typeface="Arial" panose="020B0604020202020204" pitchFamily="34" charset="0"/>
              <a:buChar char="•"/>
            </a:pPr>
            <a:endParaRPr lang="en-US" dirty="0"/>
          </a:p>
          <a:p>
            <a:pPr marL="692658" lvl="1">
              <a:buFont typeface="Arial" panose="020B0604020202020204" pitchFamily="34" charset="0"/>
              <a:buChar char="•"/>
            </a:pPr>
            <a:endParaRPr lang="en-US" sz="2800" dirty="0">
              <a:latin typeface="Calibri" panose="020F0502020204030204" pitchFamily="34" charset="0"/>
            </a:endParaRPr>
          </a:p>
          <a:p>
            <a:pPr marL="692658" lvl="1">
              <a:buFont typeface="Arial" panose="020B0604020202020204" pitchFamily="34" charset="0"/>
              <a:buChar char="•"/>
            </a:pPr>
            <a:endParaRPr lang="en-US" sz="2800" dirty="0">
              <a:latin typeface="Calibri" panose="020F0502020204030204" pitchFamily="34" charset="0"/>
            </a:endParaRPr>
          </a:p>
          <a:p>
            <a:pPr marL="692658" lvl="1">
              <a:buFont typeface="Arial" panose="020B0604020202020204" pitchFamily="34" charset="0"/>
              <a:buChar char="•"/>
            </a:pPr>
            <a:endParaRPr lang="en-US" sz="2800" dirty="0">
              <a:latin typeface="Calibri" panose="020F0502020204030204" pitchFamily="34" charset="0"/>
            </a:endParaRPr>
          </a:p>
          <a:p>
            <a:endParaRPr lang="en-US" dirty="0"/>
          </a:p>
        </p:txBody>
      </p:sp>
    </p:spTree>
    <p:extLst>
      <p:ext uri="{BB962C8B-B14F-4D97-AF65-F5344CB8AC3E}">
        <p14:creationId xmlns:p14="http://schemas.microsoft.com/office/powerpoint/2010/main" val="188443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229600" cy="5410200"/>
          </a:xfrm>
        </p:spPr>
        <p:txBody>
          <a:bodyPr>
            <a:normAutofit/>
          </a:bodyPr>
          <a:lstStyle/>
          <a:p>
            <a:r>
              <a:rPr lang="en-US" sz="2400" dirty="0"/>
              <a:t>List of programs</a:t>
            </a:r>
          </a:p>
          <a:p>
            <a:pPr lvl="1"/>
            <a:r>
              <a:rPr lang="en-US" dirty="0"/>
              <a:t>Can provide a specific program name to accommodate the various options in use by individual counties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p:cNvPicPr/>
          <p:nvPr/>
        </p:nvPicPr>
        <p:blipFill rotWithShape="1">
          <a:blip r:embed="rId3">
            <a:extLst>
              <a:ext uri="{28A0092B-C50C-407E-A947-70E740481C1C}">
                <a14:useLocalDpi xmlns:a14="http://schemas.microsoft.com/office/drawing/2010/main" val="0"/>
              </a:ext>
            </a:extLst>
          </a:blip>
          <a:srcRect b="13462"/>
          <a:stretch/>
        </p:blipFill>
        <p:spPr bwMode="auto">
          <a:xfrm>
            <a:off x="723900" y="1981200"/>
            <a:ext cx="7239000" cy="3429000"/>
          </a:xfrm>
          <a:prstGeom prst="rect">
            <a:avLst/>
          </a:prstGeom>
          <a:noFill/>
          <a:ln>
            <a:noFill/>
          </a:ln>
        </p:spPr>
      </p:pic>
    </p:spTree>
    <p:extLst>
      <p:ext uri="{BB962C8B-B14F-4D97-AF65-F5344CB8AC3E}">
        <p14:creationId xmlns:p14="http://schemas.microsoft.com/office/powerpoint/2010/main" val="37538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62116"/>
            <a:ext cx="8229600" cy="762000"/>
          </a:xfrm>
        </p:spPr>
        <p:txBody>
          <a:bodyPr>
            <a:normAutofit/>
          </a:bodyPr>
          <a:lstStyle/>
          <a:p>
            <a:r>
              <a:rPr lang="en-US" sz="3200" dirty="0">
                <a:solidFill>
                  <a:schemeClr val="tx2"/>
                </a:solidFill>
              </a:rPr>
              <a:t>Security-Roles</a:t>
            </a:r>
          </a:p>
        </p:txBody>
      </p:sp>
      <p:sp>
        <p:nvSpPr>
          <p:cNvPr id="3" name="Content Placeholder 2"/>
          <p:cNvSpPr>
            <a:spLocks noGrp="1"/>
          </p:cNvSpPr>
          <p:nvPr>
            <p:ph idx="1"/>
          </p:nvPr>
        </p:nvSpPr>
        <p:spPr>
          <a:xfrm>
            <a:off x="-152400" y="1219200"/>
            <a:ext cx="8839200" cy="5486400"/>
          </a:xfrm>
        </p:spPr>
        <p:txBody>
          <a:bodyPr>
            <a:normAutofit fontScale="55000" lnSpcReduction="20000"/>
          </a:bodyPr>
          <a:lstStyle/>
          <a:p>
            <a:pPr marL="402336" lvl="1" indent="0">
              <a:buNone/>
            </a:pPr>
            <a:r>
              <a:rPr lang="en-US" sz="3600" b="1" dirty="0"/>
              <a:t>Site Admin</a:t>
            </a:r>
            <a:r>
              <a:rPr lang="en-US" sz="3600" dirty="0"/>
              <a:t> – </a:t>
            </a:r>
            <a:r>
              <a:rPr lang="en-US" sz="3600" dirty="0">
                <a:solidFill>
                  <a:schemeClr val="tx2"/>
                </a:solidFill>
              </a:rPr>
              <a:t>Provides overall management of CORE access, entry, and data quality at the local (county/tribe) level for one or more programs.  Site Admins are responsible for requesting, monitoring, and approving user access and use of the system for the county/tribe. Site Admins have full access to CORE to enter and update data and run reports.  One site admin per county/tribe.  Site Admins may also function as the Program Admin and/or Program User.</a:t>
            </a:r>
          </a:p>
          <a:p>
            <a:pPr marL="402336" lvl="1" indent="0">
              <a:buNone/>
            </a:pPr>
            <a:endParaRPr lang="en-US" sz="3600" dirty="0">
              <a:solidFill>
                <a:schemeClr val="tx2"/>
              </a:solidFill>
            </a:endParaRPr>
          </a:p>
          <a:p>
            <a:pPr marL="402336" lvl="1" indent="0">
              <a:buNone/>
            </a:pPr>
            <a:r>
              <a:rPr lang="en-US" sz="3600" b="1" dirty="0"/>
              <a:t>Program Admin</a:t>
            </a:r>
            <a:r>
              <a:rPr lang="en-US" sz="3600" dirty="0"/>
              <a:t> – </a:t>
            </a:r>
            <a:r>
              <a:rPr lang="en-US" sz="3600" dirty="0">
                <a:solidFill>
                  <a:schemeClr val="tx2"/>
                </a:solidFill>
              </a:rPr>
              <a:t>Oversees the entry and data quality at the program level for a particular program. Program Admins are responsible for submitting user requests to Site Admins and for monitoring user access and use of the system at the program level.  Program Admins have full access to CORE to enter and update data and run reports. One Program Admin per program per county/tribe. Program Admins may also function as a Program User.</a:t>
            </a:r>
          </a:p>
          <a:p>
            <a:pPr marL="402336" lvl="1" indent="0">
              <a:buNone/>
            </a:pPr>
            <a:endParaRPr lang="en-US" sz="3600" dirty="0">
              <a:solidFill>
                <a:schemeClr val="tx2"/>
              </a:solidFill>
            </a:endParaRPr>
          </a:p>
          <a:p>
            <a:pPr marL="402336" lvl="1" indent="0">
              <a:buNone/>
            </a:pPr>
            <a:r>
              <a:rPr lang="en-US" sz="3600" b="1" dirty="0"/>
              <a:t>Program User</a:t>
            </a:r>
            <a:r>
              <a:rPr lang="en-US" sz="3600" dirty="0"/>
              <a:t> – </a:t>
            </a:r>
            <a:r>
              <a:rPr lang="en-US" sz="3600" dirty="0">
                <a:solidFill>
                  <a:schemeClr val="tx2"/>
                </a:solidFill>
              </a:rPr>
              <a:t>Enters and updates data in CORE for a particular program. There may be multiple program users per program per county/tribe.</a:t>
            </a:r>
          </a:p>
          <a:p>
            <a:pPr marL="402336" lvl="1" indent="0">
              <a:buNone/>
            </a:pPr>
            <a:endParaRPr lang="en-US" sz="3600" dirty="0">
              <a:solidFill>
                <a:schemeClr val="tx2"/>
              </a:solidFill>
            </a:endParaRPr>
          </a:p>
          <a:p>
            <a:pPr marL="402336" lvl="1" indent="0">
              <a:buNone/>
            </a:pPr>
            <a:r>
              <a:rPr lang="en-US" sz="3600" b="1" dirty="0"/>
              <a:t>Report User</a:t>
            </a:r>
            <a:r>
              <a:rPr lang="en-US" sz="3600" dirty="0"/>
              <a:t> – </a:t>
            </a:r>
            <a:r>
              <a:rPr lang="en-US" sz="3600" dirty="0">
                <a:solidFill>
                  <a:schemeClr val="tx2"/>
                </a:solidFill>
              </a:rPr>
              <a:t>Has the ability to run assigned reports in CORE, but cannot edit individual-level data.</a:t>
            </a:r>
          </a:p>
          <a:p>
            <a:endParaRPr lang="en-US" dirty="0"/>
          </a:p>
          <a:p>
            <a:pPr marL="411480" lvl="1" indent="0">
              <a:buNone/>
            </a:pPr>
            <a:endParaRPr lang="en-US" dirty="0"/>
          </a:p>
          <a:p>
            <a:endParaRPr lang="en-US" dirty="0"/>
          </a:p>
        </p:txBody>
      </p:sp>
    </p:spTree>
    <p:extLst>
      <p:ext uri="{BB962C8B-B14F-4D97-AF65-F5344CB8AC3E}">
        <p14:creationId xmlns:p14="http://schemas.microsoft.com/office/powerpoint/2010/main" val="1532937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sz="3200" dirty="0">
                <a:solidFill>
                  <a:schemeClr val="tx2"/>
                </a:solidFill>
              </a:rPr>
              <a:t>Security</a:t>
            </a:r>
          </a:p>
        </p:txBody>
      </p:sp>
      <p:sp>
        <p:nvSpPr>
          <p:cNvPr id="4" name="Content Placeholder 3"/>
          <p:cNvSpPr>
            <a:spLocks noGrp="1"/>
          </p:cNvSpPr>
          <p:nvPr>
            <p:ph idx="1"/>
          </p:nvPr>
        </p:nvSpPr>
        <p:spPr>
          <a:xfrm>
            <a:off x="457200" y="1571490"/>
            <a:ext cx="8229600" cy="4821936"/>
          </a:xfrm>
        </p:spPr>
        <p:txBody>
          <a:bodyPr/>
          <a:lstStyle/>
          <a:p>
            <a:r>
              <a:rPr lang="en-US" sz="2400" dirty="0"/>
              <a:t>Requesting new user access</a:t>
            </a:r>
          </a:p>
          <a:p>
            <a:pPr marL="628650" lvl="1" indent="-285750">
              <a:buFont typeface="Arial" panose="020B0604020202020204" pitchFamily="34" charset="0"/>
              <a:buChar char="•"/>
            </a:pPr>
            <a:r>
              <a:rPr lang="en-US" sz="2000" i="1" dirty="0"/>
              <a:t>Don’t share usernames and passwords!</a:t>
            </a:r>
          </a:p>
          <a:p>
            <a:pPr marL="628650" lvl="1" indent="-285750">
              <a:buFont typeface="Arial" panose="020B0604020202020204" pitchFamily="34" charset="0"/>
              <a:buChar char="•"/>
            </a:pPr>
            <a:r>
              <a:rPr lang="en-US" sz="2000" dirty="0"/>
              <a:t>Management control agreement for 3</a:t>
            </a:r>
            <a:r>
              <a:rPr lang="en-US" sz="2000" baseline="30000" dirty="0"/>
              <a:t>rd</a:t>
            </a:r>
            <a:r>
              <a:rPr lang="en-US" sz="2000" dirty="0"/>
              <a:t> party, non-criminal justice agencies</a:t>
            </a:r>
          </a:p>
          <a:p>
            <a:pPr marL="411480" lvl="1" indent="0">
              <a:buNone/>
            </a:pPr>
            <a:endParaRPr lang="en-US" sz="2000" dirty="0"/>
          </a:p>
          <a:p>
            <a:r>
              <a:rPr lang="en-US" sz="2400" dirty="0"/>
              <a:t>Changing user roles</a:t>
            </a:r>
            <a:endParaRPr lang="en-US" sz="2000" dirty="0"/>
          </a:p>
          <a:p>
            <a:pPr marL="685800" lvl="1" indent="-342900">
              <a:buFont typeface="Arial" panose="020B0604020202020204" pitchFamily="34" charset="0"/>
              <a:buChar char="•"/>
            </a:pPr>
            <a:r>
              <a:rPr lang="en-US" sz="2000" dirty="0"/>
              <a:t>Remember Removal Request Form</a:t>
            </a:r>
          </a:p>
          <a:p>
            <a:pPr marL="685800" lvl="1" indent="-342900">
              <a:buFont typeface="Arial" panose="020B0604020202020204" pitchFamily="34" charset="0"/>
              <a:buChar char="•"/>
            </a:pPr>
            <a:r>
              <a:rPr lang="en-US" sz="2000" dirty="0"/>
              <a:t>Site Admin changes require Authorized Representative signature!</a:t>
            </a:r>
          </a:p>
          <a:p>
            <a:endParaRPr lang="en-US" sz="2400" dirty="0"/>
          </a:p>
          <a:p>
            <a:r>
              <a:rPr lang="en-US" sz="2400" dirty="0"/>
              <a:t>Deactivating users</a:t>
            </a:r>
          </a:p>
          <a:p>
            <a:pPr marL="685800" lvl="1" indent="-342900">
              <a:buFont typeface="Arial" panose="020B0604020202020204" pitchFamily="34" charset="0"/>
              <a:buChar char="•"/>
            </a:pPr>
            <a:r>
              <a:rPr lang="en-US" sz="2000" dirty="0"/>
              <a:t>This is a responsibility of the sites!</a:t>
            </a:r>
          </a:p>
        </p:txBody>
      </p:sp>
    </p:spTree>
    <p:extLst>
      <p:ext uri="{BB962C8B-B14F-4D97-AF65-F5344CB8AC3E}">
        <p14:creationId xmlns:p14="http://schemas.microsoft.com/office/powerpoint/2010/main" val="47233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2FCAFC-802E-4990-A498-192A81DB75AE}"/>
              </a:ext>
            </a:extLst>
          </p:cNvPr>
          <p:cNvPicPr>
            <a:picLocks noChangeAspect="1"/>
          </p:cNvPicPr>
          <p:nvPr/>
        </p:nvPicPr>
        <p:blipFill>
          <a:blip r:embed="rId3"/>
          <a:stretch>
            <a:fillRect/>
          </a:stretch>
        </p:blipFill>
        <p:spPr>
          <a:xfrm>
            <a:off x="2175630" y="762000"/>
            <a:ext cx="4487939" cy="5915297"/>
          </a:xfrm>
          <a:prstGeom prst="rect">
            <a:avLst/>
          </a:prstGeom>
        </p:spPr>
      </p:pic>
      <p:sp>
        <p:nvSpPr>
          <p:cNvPr id="2" name="Title 1">
            <a:extLst>
              <a:ext uri="{FF2B5EF4-FFF2-40B4-BE49-F238E27FC236}">
                <a16:creationId xmlns:a16="http://schemas.microsoft.com/office/drawing/2014/main" id="{44D97B0F-489E-93B6-BBD9-3F11D6C7B281}"/>
              </a:ext>
            </a:extLst>
          </p:cNvPr>
          <p:cNvSpPr>
            <a:spLocks noGrp="1"/>
          </p:cNvSpPr>
          <p:nvPr>
            <p:ph type="title"/>
          </p:nvPr>
        </p:nvSpPr>
        <p:spPr>
          <a:xfrm>
            <a:off x="1905000" y="34413"/>
            <a:ext cx="5029200" cy="1069848"/>
          </a:xfrm>
        </p:spPr>
        <p:txBody>
          <a:bodyPr/>
          <a:lstStyle/>
          <a:p>
            <a:r>
              <a:rPr lang="en-US" dirty="0"/>
              <a:t>User Agreement Form</a:t>
            </a:r>
          </a:p>
        </p:txBody>
      </p:sp>
    </p:spTree>
    <p:extLst>
      <p:ext uri="{BB962C8B-B14F-4D97-AF65-F5344CB8AC3E}">
        <p14:creationId xmlns:p14="http://schemas.microsoft.com/office/powerpoint/2010/main" val="3844155758"/>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11135</TotalTime>
  <Words>2417</Words>
  <Application>Microsoft Office PowerPoint</Application>
  <PresentationFormat>On-screen Show (4:3)</PresentationFormat>
  <Paragraphs>454</Paragraphs>
  <Slides>33</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Courier New</vt:lpstr>
      <vt:lpstr>Georgia</vt:lpstr>
      <vt:lpstr>Tenorite</vt:lpstr>
      <vt:lpstr>Trebuchet MS</vt:lpstr>
      <vt:lpstr>Office Theme</vt:lpstr>
      <vt:lpstr>Comprehensive Outcome, Research, and Evaluation (CORE) Reporting System</vt:lpstr>
      <vt:lpstr>What is CORE?</vt:lpstr>
      <vt:lpstr>Expectations</vt:lpstr>
      <vt:lpstr>Expectations TAD funded programs</vt:lpstr>
      <vt:lpstr>Security</vt:lpstr>
      <vt:lpstr>PowerPoint Presentation</vt:lpstr>
      <vt:lpstr>Security-Roles</vt:lpstr>
      <vt:lpstr>Security</vt:lpstr>
      <vt:lpstr>User Agreement Form</vt:lpstr>
      <vt:lpstr>Requesting New User or a Change Form</vt:lpstr>
      <vt:lpstr>Deactivating Users Form</vt:lpstr>
      <vt:lpstr>Security</vt:lpstr>
      <vt:lpstr>PowerPoint Presentation</vt:lpstr>
      <vt:lpstr>PowerPoint Presentation</vt:lpstr>
      <vt:lpstr>PowerPoint Presentation</vt:lpstr>
      <vt:lpstr>Data Collection – What to do </vt:lpstr>
      <vt:lpstr>PowerPoint Presentation</vt:lpstr>
      <vt:lpstr>Performance Measures Reporting </vt:lpstr>
      <vt:lpstr>What to do with Performance Measures Reporting?</vt:lpstr>
      <vt:lpstr>Drug and Hybrid Court Performance Measure &amp; CORE Reports</vt:lpstr>
      <vt:lpstr>Performance Measure &amp; CORE Reports</vt:lpstr>
      <vt:lpstr>Performance Measure &amp; CORE Reports</vt:lpstr>
      <vt:lpstr>Drug and Hybrid Court Performance Measure &amp; CORE Reports – Mental Health Track Supplement</vt:lpstr>
      <vt:lpstr>Drug and Hybrid Court Performance Measure &amp; CORE Reports –  Mental Health Track Supplement</vt:lpstr>
      <vt:lpstr>Statewide OWI Treatment Court Performance Measures</vt:lpstr>
      <vt:lpstr>Performance Measure &amp; CORE Reports</vt:lpstr>
      <vt:lpstr>Performance Measure &amp; CORE Reports</vt:lpstr>
      <vt:lpstr>Performance Measure &amp; CORE Reports</vt:lpstr>
      <vt:lpstr>Statewide Veterans Treatment Court Performance Measures</vt:lpstr>
      <vt:lpstr>Performance Measure &amp; CORE Reports</vt:lpstr>
      <vt:lpstr>Performance Measure &amp; CORE Reports</vt:lpstr>
      <vt:lpstr>Performance Measure &amp; CORE Reports</vt:lpstr>
      <vt:lpstr>PowerPoint Presentation</vt:lpstr>
    </vt:vector>
  </TitlesOfParts>
  <Company>State of Wisconsin - Dept.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dc:title>
  <dc:creator>kostecaalr</dc:creator>
  <cp:lastModifiedBy>Horvath, Kaley M.</cp:lastModifiedBy>
  <cp:revision>442</cp:revision>
  <cp:lastPrinted>2016-05-09T19:18:50Z</cp:lastPrinted>
  <dcterms:created xsi:type="dcterms:W3CDTF">2014-08-28T13:38:16Z</dcterms:created>
  <dcterms:modified xsi:type="dcterms:W3CDTF">2024-03-27T16:34:23Z</dcterms:modified>
</cp:coreProperties>
</file>